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0" r:id="rId1"/>
  </p:sldMasterIdLst>
  <p:notesMasterIdLst>
    <p:notesMasterId r:id="rId39"/>
  </p:notesMasterIdLst>
  <p:handoutMasterIdLst>
    <p:handoutMasterId r:id="rId40"/>
  </p:handoutMasterIdLst>
  <p:sldIdLst>
    <p:sldId id="285" r:id="rId2"/>
    <p:sldId id="295" r:id="rId3"/>
    <p:sldId id="256" r:id="rId4"/>
    <p:sldId id="286" r:id="rId5"/>
    <p:sldId id="258" r:id="rId6"/>
    <p:sldId id="259" r:id="rId7"/>
    <p:sldId id="293" r:id="rId8"/>
    <p:sldId id="261" r:id="rId9"/>
    <p:sldId id="260" r:id="rId10"/>
    <p:sldId id="294" r:id="rId11"/>
    <p:sldId id="262" r:id="rId12"/>
    <p:sldId id="263" r:id="rId13"/>
    <p:sldId id="264" r:id="rId14"/>
    <p:sldId id="265" r:id="rId15"/>
    <p:sldId id="266" r:id="rId16"/>
    <p:sldId id="267" r:id="rId17"/>
    <p:sldId id="268" r:id="rId18"/>
    <p:sldId id="269" r:id="rId19"/>
    <p:sldId id="280" r:id="rId20"/>
    <p:sldId id="270" r:id="rId21"/>
    <p:sldId id="271" r:id="rId22"/>
    <p:sldId id="281" r:id="rId23"/>
    <p:sldId id="273" r:id="rId24"/>
    <p:sldId id="274" r:id="rId25"/>
    <p:sldId id="275" r:id="rId26"/>
    <p:sldId id="277" r:id="rId27"/>
    <p:sldId id="276" r:id="rId28"/>
    <p:sldId id="278" r:id="rId29"/>
    <p:sldId id="279" r:id="rId30"/>
    <p:sldId id="282" r:id="rId31"/>
    <p:sldId id="288" r:id="rId32"/>
    <p:sldId id="283" r:id="rId33"/>
    <p:sldId id="287" r:id="rId34"/>
    <p:sldId id="289" r:id="rId35"/>
    <p:sldId id="290" r:id="rId36"/>
    <p:sldId id="291" r:id="rId37"/>
    <p:sldId id="292" r:id="rId38"/>
  </p:sldIdLst>
  <p:sldSz cx="10058400" cy="7315200"/>
  <p:notesSz cx="6858000" cy="9144000"/>
  <p:defaultTextStyle>
    <a:defPPr>
      <a:defRPr lang="en-US"/>
    </a:defPPr>
    <a:lvl1pPr marL="0" algn="l" defTabSz="992436" rtl="0" eaLnBrk="1" latinLnBrk="0" hangingPunct="1">
      <a:defRPr sz="1800" kern="1200">
        <a:solidFill>
          <a:schemeClr val="tx1"/>
        </a:solidFill>
        <a:latin typeface="+mn-lt"/>
        <a:ea typeface="+mn-ea"/>
        <a:cs typeface="+mn-cs"/>
      </a:defRPr>
    </a:lvl1pPr>
    <a:lvl2pPr marL="496218" algn="l" defTabSz="992436" rtl="0" eaLnBrk="1" latinLnBrk="0" hangingPunct="1">
      <a:defRPr sz="1800" kern="1200">
        <a:solidFill>
          <a:schemeClr val="tx1"/>
        </a:solidFill>
        <a:latin typeface="+mn-lt"/>
        <a:ea typeface="+mn-ea"/>
        <a:cs typeface="+mn-cs"/>
      </a:defRPr>
    </a:lvl2pPr>
    <a:lvl3pPr marL="992436" algn="l" defTabSz="992436" rtl="0" eaLnBrk="1" latinLnBrk="0" hangingPunct="1">
      <a:defRPr sz="1800" kern="1200">
        <a:solidFill>
          <a:schemeClr val="tx1"/>
        </a:solidFill>
        <a:latin typeface="+mn-lt"/>
        <a:ea typeface="+mn-ea"/>
        <a:cs typeface="+mn-cs"/>
      </a:defRPr>
    </a:lvl3pPr>
    <a:lvl4pPr marL="1488656" algn="l" defTabSz="992436" rtl="0" eaLnBrk="1" latinLnBrk="0" hangingPunct="1">
      <a:defRPr sz="1800" kern="1200">
        <a:solidFill>
          <a:schemeClr val="tx1"/>
        </a:solidFill>
        <a:latin typeface="+mn-lt"/>
        <a:ea typeface="+mn-ea"/>
        <a:cs typeface="+mn-cs"/>
      </a:defRPr>
    </a:lvl4pPr>
    <a:lvl5pPr marL="1984871" algn="l" defTabSz="992436" rtl="0" eaLnBrk="1" latinLnBrk="0" hangingPunct="1">
      <a:defRPr sz="1800" kern="1200">
        <a:solidFill>
          <a:schemeClr val="tx1"/>
        </a:solidFill>
        <a:latin typeface="+mn-lt"/>
        <a:ea typeface="+mn-ea"/>
        <a:cs typeface="+mn-cs"/>
      </a:defRPr>
    </a:lvl5pPr>
    <a:lvl6pPr marL="2481089" algn="l" defTabSz="992436" rtl="0" eaLnBrk="1" latinLnBrk="0" hangingPunct="1">
      <a:defRPr sz="1800" kern="1200">
        <a:solidFill>
          <a:schemeClr val="tx1"/>
        </a:solidFill>
        <a:latin typeface="+mn-lt"/>
        <a:ea typeface="+mn-ea"/>
        <a:cs typeface="+mn-cs"/>
      </a:defRPr>
    </a:lvl6pPr>
    <a:lvl7pPr marL="2977309" algn="l" defTabSz="992436" rtl="0" eaLnBrk="1" latinLnBrk="0" hangingPunct="1">
      <a:defRPr sz="1800" kern="1200">
        <a:solidFill>
          <a:schemeClr val="tx1"/>
        </a:solidFill>
        <a:latin typeface="+mn-lt"/>
        <a:ea typeface="+mn-ea"/>
        <a:cs typeface="+mn-cs"/>
      </a:defRPr>
    </a:lvl7pPr>
    <a:lvl8pPr marL="3473528" algn="l" defTabSz="992436" rtl="0" eaLnBrk="1" latinLnBrk="0" hangingPunct="1">
      <a:defRPr sz="1800" kern="1200">
        <a:solidFill>
          <a:schemeClr val="tx1"/>
        </a:solidFill>
        <a:latin typeface="+mn-lt"/>
        <a:ea typeface="+mn-ea"/>
        <a:cs typeface="+mn-cs"/>
      </a:defRPr>
    </a:lvl8pPr>
    <a:lvl9pPr marL="3969746" algn="l" defTabSz="992436"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CC"/>
    <a:srgbClr val="0033CC"/>
    <a:srgbClr val="A4513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5381" autoAdjust="0"/>
  </p:normalViewPr>
  <p:slideViewPr>
    <p:cSldViewPr>
      <p:cViewPr>
        <p:scale>
          <a:sx n="74" d="100"/>
          <a:sy n="74" d="100"/>
        </p:scale>
        <p:origin x="-78" y="-246"/>
      </p:cViewPr>
      <p:guideLst>
        <p:guide orient="horz" pos="2304"/>
        <p:guide pos="3168"/>
      </p:guideLst>
    </p:cSldViewPr>
  </p:slideViewPr>
  <p:outlineViewPr>
    <p:cViewPr>
      <p:scale>
        <a:sx n="33" d="100"/>
        <a:sy n="33" d="100"/>
      </p:scale>
      <p:origin x="0" y="0"/>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5263C36-2138-469C-9513-2CAAEC7B2ADC}" type="datetimeFigureOut">
              <a:rPr lang="en-US" smtClean="0"/>
              <a:pPr/>
              <a:t>4/29/2020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28C142-084E-4F4E-84D6-7C054D1C4ADF}" type="slidenum">
              <a:rPr lang="en-US" smtClean="0"/>
              <a:pPr/>
              <a:t>‹#›</a:t>
            </a:fld>
            <a:endParaRPr lang="en-US"/>
          </a:p>
        </p:txBody>
      </p:sp>
    </p:spTree>
    <p:extLst>
      <p:ext uri="{BB962C8B-B14F-4D97-AF65-F5344CB8AC3E}">
        <p14:creationId xmlns:p14="http://schemas.microsoft.com/office/powerpoint/2010/main" xmlns="" val="25419906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59AD00-A84A-4C94-BD2E-E7B3E027E2BF}" type="datetimeFigureOut">
              <a:rPr lang="en-US" smtClean="0"/>
              <a:pPr/>
              <a:t>4/29/2020</a:t>
            </a:fld>
            <a:endParaRPr lang="en-US"/>
          </a:p>
        </p:txBody>
      </p:sp>
      <p:sp>
        <p:nvSpPr>
          <p:cNvPr id="4" name="Slide Image Placeholder 3"/>
          <p:cNvSpPr>
            <a:spLocks noGrp="1" noRot="1" noChangeAspect="1"/>
          </p:cNvSpPr>
          <p:nvPr>
            <p:ph type="sldImg" idx="2"/>
          </p:nvPr>
        </p:nvSpPr>
        <p:spPr>
          <a:xfrm>
            <a:off x="1071563" y="685800"/>
            <a:ext cx="471487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FC0A99-416A-4180-9D7E-81F9365691FC}" type="slidenum">
              <a:rPr lang="en-US" smtClean="0"/>
              <a:pPr/>
              <a:t>‹#›</a:t>
            </a:fld>
            <a:endParaRPr lang="en-US"/>
          </a:p>
        </p:txBody>
      </p:sp>
    </p:spTree>
    <p:extLst>
      <p:ext uri="{BB962C8B-B14F-4D97-AF65-F5344CB8AC3E}">
        <p14:creationId xmlns:p14="http://schemas.microsoft.com/office/powerpoint/2010/main" xmlns="" val="2745314410"/>
      </p:ext>
    </p:extLst>
  </p:cSld>
  <p:clrMap bg1="lt1" tx1="dk1" bg2="lt2" tx2="dk2" accent1="accent1" accent2="accent2" accent3="accent3" accent4="accent4" accent5="accent5" accent6="accent6" hlink="hlink" folHlink="folHlink"/>
  <p:notesStyle>
    <a:lvl1pPr marL="0" algn="l" defTabSz="992436" rtl="0" eaLnBrk="1" latinLnBrk="0" hangingPunct="1">
      <a:defRPr sz="1300" kern="1200">
        <a:solidFill>
          <a:schemeClr val="tx1"/>
        </a:solidFill>
        <a:latin typeface="+mn-lt"/>
        <a:ea typeface="+mn-ea"/>
        <a:cs typeface="+mn-cs"/>
      </a:defRPr>
    </a:lvl1pPr>
    <a:lvl2pPr marL="496218" algn="l" defTabSz="992436" rtl="0" eaLnBrk="1" latinLnBrk="0" hangingPunct="1">
      <a:defRPr sz="1300" kern="1200">
        <a:solidFill>
          <a:schemeClr val="tx1"/>
        </a:solidFill>
        <a:latin typeface="+mn-lt"/>
        <a:ea typeface="+mn-ea"/>
        <a:cs typeface="+mn-cs"/>
      </a:defRPr>
    </a:lvl2pPr>
    <a:lvl3pPr marL="992436" algn="l" defTabSz="992436" rtl="0" eaLnBrk="1" latinLnBrk="0" hangingPunct="1">
      <a:defRPr sz="1300" kern="1200">
        <a:solidFill>
          <a:schemeClr val="tx1"/>
        </a:solidFill>
        <a:latin typeface="+mn-lt"/>
        <a:ea typeface="+mn-ea"/>
        <a:cs typeface="+mn-cs"/>
      </a:defRPr>
    </a:lvl3pPr>
    <a:lvl4pPr marL="1488656" algn="l" defTabSz="992436" rtl="0" eaLnBrk="1" latinLnBrk="0" hangingPunct="1">
      <a:defRPr sz="1300" kern="1200">
        <a:solidFill>
          <a:schemeClr val="tx1"/>
        </a:solidFill>
        <a:latin typeface="+mn-lt"/>
        <a:ea typeface="+mn-ea"/>
        <a:cs typeface="+mn-cs"/>
      </a:defRPr>
    </a:lvl4pPr>
    <a:lvl5pPr marL="1984871" algn="l" defTabSz="992436" rtl="0" eaLnBrk="1" latinLnBrk="0" hangingPunct="1">
      <a:defRPr sz="1300" kern="1200">
        <a:solidFill>
          <a:schemeClr val="tx1"/>
        </a:solidFill>
        <a:latin typeface="+mn-lt"/>
        <a:ea typeface="+mn-ea"/>
        <a:cs typeface="+mn-cs"/>
      </a:defRPr>
    </a:lvl5pPr>
    <a:lvl6pPr marL="2481089" algn="l" defTabSz="992436" rtl="0" eaLnBrk="1" latinLnBrk="0" hangingPunct="1">
      <a:defRPr sz="1300" kern="1200">
        <a:solidFill>
          <a:schemeClr val="tx1"/>
        </a:solidFill>
        <a:latin typeface="+mn-lt"/>
        <a:ea typeface="+mn-ea"/>
        <a:cs typeface="+mn-cs"/>
      </a:defRPr>
    </a:lvl6pPr>
    <a:lvl7pPr marL="2977309" algn="l" defTabSz="992436" rtl="0" eaLnBrk="1" latinLnBrk="0" hangingPunct="1">
      <a:defRPr sz="1300" kern="1200">
        <a:solidFill>
          <a:schemeClr val="tx1"/>
        </a:solidFill>
        <a:latin typeface="+mn-lt"/>
        <a:ea typeface="+mn-ea"/>
        <a:cs typeface="+mn-cs"/>
      </a:defRPr>
    </a:lvl7pPr>
    <a:lvl8pPr marL="3473528" algn="l" defTabSz="992436" rtl="0" eaLnBrk="1" latinLnBrk="0" hangingPunct="1">
      <a:defRPr sz="1300" kern="1200">
        <a:solidFill>
          <a:schemeClr val="tx1"/>
        </a:solidFill>
        <a:latin typeface="+mn-lt"/>
        <a:ea typeface="+mn-ea"/>
        <a:cs typeface="+mn-cs"/>
      </a:defRPr>
    </a:lvl8pPr>
    <a:lvl9pPr marL="3969746" algn="l" defTabSz="992436"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400" b="1" smtClean="0">
                <a:solidFill>
                  <a:srgbClr val="002060"/>
                </a:solidFill>
                <a:latin typeface="Times New Roman" pitchFamily="18" charset="0"/>
                <a:cs typeface="Times New Roman" pitchFamily="18" charset="0"/>
              </a:rPr>
              <a:t>Interfata</a:t>
            </a:r>
            <a:r>
              <a:rPr lang="en-US" sz="1400" smtClean="0">
                <a:solidFill>
                  <a:srgbClr val="002060"/>
                </a:solidFill>
                <a:latin typeface="Times New Roman" pitchFamily="18" charset="0"/>
                <a:cs typeface="Times New Roman" pitchFamily="18" charset="0"/>
              </a:rPr>
              <a:t> </a:t>
            </a:r>
            <a:r>
              <a:rPr lang="vi-VN" sz="1400" smtClean="0">
                <a:solidFill>
                  <a:srgbClr val="002060"/>
                </a:solidFill>
                <a:latin typeface="Times New Roman" pitchFamily="18" charset="0"/>
                <a:cs typeface="Times New Roman" pitchFamily="18" charset="0"/>
              </a:rPr>
              <a:t>este o parte a unui sistem care servește </a:t>
            </a:r>
            <a:r>
              <a:rPr lang="vi-VN" sz="1400" b="1" smtClean="0">
                <a:solidFill>
                  <a:srgbClr val="002060"/>
                </a:solidFill>
                <a:latin typeface="Times New Roman" pitchFamily="18" charset="0"/>
                <a:cs typeface="Times New Roman" pitchFamily="18" charset="0"/>
              </a:rPr>
              <a:t>comunicării</a:t>
            </a:r>
            <a:r>
              <a:rPr lang="vi-VN" sz="1400" smtClean="0">
                <a:solidFill>
                  <a:srgbClr val="002060"/>
                </a:solidFill>
                <a:latin typeface="Times New Roman" pitchFamily="18" charset="0"/>
                <a:cs typeface="Times New Roman" pitchFamily="18" charset="0"/>
              </a:rPr>
              <a:t>, facilitân</a:t>
            </a:r>
            <a:r>
              <a:rPr lang="en-US" sz="1400" smtClean="0">
                <a:solidFill>
                  <a:srgbClr val="002060"/>
                </a:solidFill>
                <a:latin typeface="Times New Roman" pitchFamily="18" charset="0"/>
                <a:cs typeface="Times New Roman" pitchFamily="18" charset="0"/>
              </a:rPr>
              <a:t>d-o</a:t>
            </a:r>
            <a:r>
              <a:rPr lang="vi-VN" sz="1400" smtClean="0">
                <a:solidFill>
                  <a:srgbClr val="002060"/>
                </a:solidFill>
                <a:latin typeface="Times New Roman" pitchFamily="18" charset="0"/>
                <a:cs typeface="Times New Roman" pitchFamily="18" charset="0"/>
              </a:rPr>
              <a:t>. </a:t>
            </a:r>
            <a:r>
              <a:rPr lang="en-US" sz="1400" smtClean="0">
                <a:solidFill>
                  <a:srgbClr val="002060"/>
                </a:solidFill>
                <a:latin typeface="Times New Roman" pitchFamily="18" charset="0"/>
                <a:cs typeface="Times New Roman" pitchFamily="18" charset="0"/>
              </a:rPr>
              <a:t>Este stratul care separ</a:t>
            </a:r>
            <a:r>
              <a:rPr lang="vi-VN" sz="1400" smtClean="0">
                <a:solidFill>
                  <a:srgbClr val="002060"/>
                </a:solidFill>
                <a:latin typeface="Times New Roman" pitchFamily="18" charset="0"/>
                <a:cs typeface="Times New Roman" pitchFamily="18" charset="0"/>
              </a:rPr>
              <a:t>ă</a:t>
            </a:r>
            <a:r>
              <a:rPr lang="en-US" sz="1400" smtClean="0">
                <a:solidFill>
                  <a:srgbClr val="002060"/>
                </a:solidFill>
                <a:latin typeface="Times New Roman" pitchFamily="18" charset="0"/>
                <a:cs typeface="Times New Roman" pitchFamily="18" charset="0"/>
              </a:rPr>
              <a:t> omul care opereaz</a:t>
            </a:r>
            <a:r>
              <a:rPr lang="vi-VN" sz="1400" smtClean="0">
                <a:solidFill>
                  <a:srgbClr val="002060"/>
                </a:solidFill>
                <a:latin typeface="Times New Roman" pitchFamily="18" charset="0"/>
                <a:cs typeface="Times New Roman" pitchFamily="18" charset="0"/>
              </a:rPr>
              <a:t>ă</a:t>
            </a:r>
            <a:r>
              <a:rPr lang="en-US" sz="1400" smtClean="0">
                <a:solidFill>
                  <a:srgbClr val="002060"/>
                </a:solidFill>
                <a:latin typeface="Times New Roman" pitchFamily="18" charset="0"/>
                <a:cs typeface="Times New Roman" pitchFamily="18" charset="0"/>
              </a:rPr>
              <a:t> o maşin</a:t>
            </a:r>
            <a:r>
              <a:rPr lang="vi-VN" sz="1400" smtClean="0">
                <a:solidFill>
                  <a:srgbClr val="002060"/>
                </a:solidFill>
                <a:latin typeface="Times New Roman" pitchFamily="18" charset="0"/>
                <a:cs typeface="Times New Roman" pitchFamily="18" charset="0"/>
              </a:rPr>
              <a:t>ă</a:t>
            </a:r>
            <a:r>
              <a:rPr lang="en-US" sz="1400" smtClean="0">
                <a:solidFill>
                  <a:srgbClr val="002060"/>
                </a:solidFill>
                <a:latin typeface="Times New Roman" pitchFamily="18" charset="0"/>
                <a:cs typeface="Times New Roman" pitchFamily="18" charset="0"/>
              </a:rPr>
              <a:t>, de maşina îns</a:t>
            </a:r>
            <a:r>
              <a:rPr lang="vi-VN" sz="1400" smtClean="0">
                <a:solidFill>
                  <a:srgbClr val="002060"/>
                </a:solidFill>
                <a:latin typeface="Times New Roman" pitchFamily="18" charset="0"/>
                <a:cs typeface="Times New Roman" pitchFamily="18" charset="0"/>
              </a:rPr>
              <a:t>ăş</a:t>
            </a:r>
            <a:r>
              <a:rPr lang="en-US" sz="1400" smtClean="0">
                <a:solidFill>
                  <a:srgbClr val="002060"/>
                </a:solidFill>
                <a:latin typeface="Times New Roman" pitchFamily="18" charset="0"/>
                <a:cs typeface="Times New Roman" pitchFamily="18" charset="0"/>
              </a:rPr>
              <a:t>i.</a:t>
            </a:r>
            <a:r>
              <a:rPr lang="vi-VN" sz="1400" smtClean="0">
                <a:solidFill>
                  <a:srgbClr val="002060"/>
                </a:solidFill>
                <a:latin typeface="Times New Roman" pitchFamily="18" charset="0"/>
                <a:cs typeface="Times New Roman" pitchFamily="18" charset="0"/>
              </a:rPr>
              <a:t> </a:t>
            </a:r>
            <a:endParaRPr lang="en-US" sz="1400" smtClean="0">
              <a:solidFill>
                <a:srgbClr val="002060"/>
              </a:solidFill>
              <a:latin typeface="Times New Roman" pitchFamily="18" charset="0"/>
              <a:cs typeface="Times New Roman" pitchFamily="18" charset="0"/>
            </a:endParaRPr>
          </a:p>
          <a:p>
            <a:pPr algn="just"/>
            <a:r>
              <a:rPr lang="en-US" sz="1400" smtClean="0">
                <a:solidFill>
                  <a:schemeClr val="accent3">
                    <a:lumMod val="75000"/>
                  </a:schemeClr>
                </a:solidFill>
                <a:latin typeface="Times New Roman" pitchFamily="18" charset="0"/>
                <a:cs typeface="Times New Roman" pitchFamily="18" charset="0"/>
              </a:rPr>
              <a:t>     </a:t>
            </a:r>
            <a:r>
              <a:rPr lang="vi-VN" sz="1400" smtClean="0">
                <a:solidFill>
                  <a:srgbClr val="002060"/>
                </a:solidFill>
                <a:latin typeface="Times New Roman" pitchFamily="18" charset="0"/>
                <a:cs typeface="Times New Roman" pitchFamily="18" charset="0"/>
              </a:rPr>
              <a:t>În tehnologia calculatoarelor</a:t>
            </a:r>
            <a:r>
              <a:rPr lang="en-US" sz="1400" smtClean="0">
                <a:solidFill>
                  <a:srgbClr val="002060"/>
                </a:solidFill>
                <a:latin typeface="Times New Roman" pitchFamily="18" charset="0"/>
                <a:cs typeface="Times New Roman" pitchFamily="18" charset="0"/>
              </a:rPr>
              <a:t>,</a:t>
            </a:r>
            <a:r>
              <a:rPr lang="vi-VN" sz="1400" smtClean="0">
                <a:solidFill>
                  <a:srgbClr val="002060"/>
                </a:solidFill>
                <a:latin typeface="Times New Roman" pitchFamily="18" charset="0"/>
                <a:cs typeface="Times New Roman" pitchFamily="18" charset="0"/>
              </a:rPr>
              <a:t> termenul de interfață se referă la un </a:t>
            </a:r>
            <a:r>
              <a:rPr lang="vi-VN" sz="1400" b="1" smtClean="0">
                <a:solidFill>
                  <a:srgbClr val="002060"/>
                </a:solidFill>
                <a:latin typeface="Times New Roman" pitchFamily="18" charset="0"/>
                <a:cs typeface="Times New Roman" pitchFamily="18" charset="0"/>
              </a:rPr>
              <a:t>punct</a:t>
            </a:r>
            <a:r>
              <a:rPr lang="vi-VN" sz="1400" smtClean="0">
                <a:solidFill>
                  <a:srgbClr val="002060"/>
                </a:solidFill>
                <a:latin typeface="Times New Roman" pitchFamily="18" charset="0"/>
                <a:cs typeface="Times New Roman" pitchFamily="18" charset="0"/>
              </a:rPr>
              <a:t> (loc) </a:t>
            </a:r>
            <a:r>
              <a:rPr lang="vi-VN" sz="1400" b="1" smtClean="0">
                <a:solidFill>
                  <a:srgbClr val="002060"/>
                </a:solidFill>
                <a:latin typeface="Times New Roman" pitchFamily="18" charset="0"/>
                <a:cs typeface="Times New Roman" pitchFamily="18" charset="0"/>
              </a:rPr>
              <a:t>de interacțiune </a:t>
            </a:r>
            <a:r>
              <a:rPr lang="vi-VN" sz="1400" smtClean="0">
                <a:solidFill>
                  <a:srgbClr val="002060"/>
                </a:solidFill>
                <a:latin typeface="Times New Roman" pitchFamily="18" charset="0"/>
                <a:cs typeface="Times New Roman" pitchFamily="18" charset="0"/>
              </a:rPr>
              <a:t>dintre două unități, dispozitive componente</a:t>
            </a:r>
            <a:r>
              <a:rPr lang="en-US" sz="1400" smtClean="0">
                <a:solidFill>
                  <a:srgbClr val="002060"/>
                </a:solidFill>
                <a:latin typeface="Times New Roman" pitchFamily="18" charset="0"/>
                <a:cs typeface="Times New Roman" pitchFamily="18" charset="0"/>
              </a:rPr>
              <a:t> </a:t>
            </a:r>
            <a:r>
              <a:rPr lang="vi-VN" sz="1400" smtClean="0">
                <a:solidFill>
                  <a:srgbClr val="002060"/>
                </a:solidFill>
                <a:latin typeface="Times New Roman" pitchFamily="18" charset="0"/>
                <a:cs typeface="Times New Roman" pitchFamily="18" charset="0"/>
              </a:rPr>
              <a:t>ale unui sistem, care este compatibil din punct de vedere hardware și software spre ambele părți ce comunică prin el uni- sau bidirecțional. </a:t>
            </a:r>
            <a:endParaRPr lang="en-US" sz="1400" smtClean="0">
              <a:solidFill>
                <a:srgbClr val="002060"/>
              </a:solidFill>
              <a:latin typeface="Times New Roman" pitchFamily="18" charset="0"/>
              <a:cs typeface="Times New Roman" pitchFamily="18" charset="0"/>
            </a:endParaRPr>
          </a:p>
          <a:p>
            <a:pPr algn="just"/>
            <a:r>
              <a:rPr lang="ro-RO" b="1" smtClean="0">
                <a:solidFill>
                  <a:srgbClr val="002060"/>
                </a:solidFill>
                <a:latin typeface="Times New Roman" pitchFamily="18" charset="0"/>
                <a:cs typeface="Times New Roman" pitchFamily="18" charset="0"/>
              </a:rPr>
              <a:t>Scopul</a:t>
            </a:r>
            <a:r>
              <a:rPr lang="ro-RO" smtClean="0">
                <a:solidFill>
                  <a:srgbClr val="002060"/>
                </a:solidFill>
                <a:latin typeface="Times New Roman" pitchFamily="18" charset="0"/>
                <a:cs typeface="Times New Roman" pitchFamily="18" charset="0"/>
              </a:rPr>
              <a:t> lor este de operare şi control eficient al maşinii, precum şi </a:t>
            </a:r>
            <a:r>
              <a:rPr lang="en-US" smtClean="0">
                <a:solidFill>
                  <a:srgbClr val="002060"/>
                </a:solidFill>
                <a:latin typeface="Times New Roman" pitchFamily="18" charset="0"/>
                <a:cs typeface="Times New Roman" pitchFamily="18" charset="0"/>
              </a:rPr>
              <a:t>de </a:t>
            </a:r>
            <a:r>
              <a:rPr lang="ro-RO" smtClean="0">
                <a:solidFill>
                  <a:srgbClr val="002060"/>
                </a:solidFill>
                <a:latin typeface="Times New Roman" pitchFamily="18" charset="0"/>
                <a:cs typeface="Times New Roman" pitchFamily="18" charset="0"/>
              </a:rPr>
              <a:t>feedback din partea acesteia, care sǎ ajute utilizatorul în luarea deciziilor operaţionale. </a:t>
            </a:r>
            <a:endParaRPr lang="en-US" smtClean="0">
              <a:solidFill>
                <a:srgbClr val="002060"/>
              </a:solidFill>
              <a:latin typeface="Times New Roman" pitchFamily="18" charset="0"/>
              <a:cs typeface="Times New Roman" pitchFamily="18" charset="0"/>
            </a:endParaRPr>
          </a:p>
          <a:p>
            <a:pPr algn="just"/>
            <a:r>
              <a:rPr lang="en-US" smtClean="0">
                <a:solidFill>
                  <a:srgbClr val="002060"/>
                </a:solidFill>
              </a:rPr>
              <a:t>      </a:t>
            </a:r>
            <a:r>
              <a:rPr lang="vi-VN" smtClean="0">
                <a:solidFill>
                  <a:srgbClr val="002060"/>
                </a:solidFill>
                <a:latin typeface="Times New Roman" pitchFamily="18" charset="0"/>
                <a:cs typeface="Times New Roman" pitchFamily="18" charset="0"/>
              </a:rPr>
              <a:t>Buna funcționare a comunică</a:t>
            </a:r>
            <a:r>
              <a:rPr lang="en-US" smtClean="0">
                <a:solidFill>
                  <a:srgbClr val="002060"/>
                </a:solidFill>
                <a:latin typeface="Times New Roman" pitchFamily="18" charset="0"/>
                <a:cs typeface="Times New Roman" pitchFamily="18" charset="0"/>
              </a:rPr>
              <a:t>rii</a:t>
            </a:r>
            <a:r>
              <a:rPr lang="vi-VN" smtClean="0">
                <a:solidFill>
                  <a:srgbClr val="002060"/>
                </a:solidFill>
                <a:latin typeface="Times New Roman" pitchFamily="18" charset="0"/>
                <a:cs typeface="Times New Roman" pitchFamily="18" charset="0"/>
              </a:rPr>
              <a:t> prin interfețe, necesită respectarea unui grup numeros de reguli impuse, care pot asigura nivelul de calitate cerut de aplicație.</a:t>
            </a:r>
            <a:endParaRPr lang="en-US" smtClean="0">
              <a:solidFill>
                <a:srgbClr val="002060"/>
              </a:solidFill>
            </a:endParaRPr>
          </a:p>
          <a:p>
            <a:pPr algn="just"/>
            <a:endParaRPr lang="en-US"/>
          </a:p>
        </p:txBody>
      </p:sp>
      <p:sp>
        <p:nvSpPr>
          <p:cNvPr id="4" name="Slide Number Placeholder 3"/>
          <p:cNvSpPr>
            <a:spLocks noGrp="1"/>
          </p:cNvSpPr>
          <p:nvPr>
            <p:ph type="sldNum" sz="quarter" idx="10"/>
          </p:nvPr>
        </p:nvSpPr>
        <p:spPr/>
        <p:txBody>
          <a:bodyPr/>
          <a:lstStyle/>
          <a:p>
            <a:fld id="{54FC0A99-416A-4180-9D7E-81F9365691FC}" type="slidenum">
              <a:rPr lang="en-US" smtClean="0"/>
              <a:pPr/>
              <a:t>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ro-RO" sz="1400" smtClean="0">
                <a:solidFill>
                  <a:srgbClr val="002060"/>
                </a:solidFill>
                <a:latin typeface="Times New Roman" pitchFamily="18" charset="0"/>
                <a:cs typeface="Times New Roman" pitchFamily="18" charset="0"/>
              </a:rPr>
              <a:t>Interfeţele de utilizator sunt spaţiul în care apare </a:t>
            </a:r>
            <a:r>
              <a:rPr lang="ro-RO" sz="1400" b="1" smtClean="0">
                <a:solidFill>
                  <a:srgbClr val="002060"/>
                </a:solidFill>
                <a:latin typeface="Times New Roman" pitchFamily="18" charset="0"/>
                <a:cs typeface="Times New Roman" pitchFamily="18" charset="0"/>
              </a:rPr>
              <a:t>interacţiunea dintre om şi calculator.</a:t>
            </a:r>
            <a:endParaRPr lang="en-US" sz="1400" b="1" smtClean="0">
              <a:solidFill>
                <a:srgbClr val="002060"/>
              </a:solidFill>
              <a:latin typeface="Times New Roman" pitchFamily="18" charset="0"/>
              <a:cs typeface="Times New Roman" pitchFamily="18" charset="0"/>
            </a:endParaRPr>
          </a:p>
          <a:p>
            <a:pPr algn="just"/>
            <a:r>
              <a:rPr lang="en-US" sz="1400" smtClean="0">
                <a:solidFill>
                  <a:srgbClr val="002060"/>
                </a:solidFill>
                <a:latin typeface="Times New Roman" pitchFamily="18" charset="0"/>
                <a:cs typeface="Times New Roman" pitchFamily="18" charset="0"/>
              </a:rPr>
              <a:t>      Ele </a:t>
            </a:r>
            <a:r>
              <a:rPr lang="ro-RO" sz="1400" smtClean="0">
                <a:solidFill>
                  <a:srgbClr val="002060"/>
                </a:solidFill>
                <a:latin typeface="Times New Roman" pitchFamily="18" charset="0"/>
                <a:cs typeface="Times New Roman" pitchFamily="18" charset="0"/>
              </a:rPr>
              <a:t>se referǎ la aspectele interactive ale sistemelor de operare, informaţiile grafice, textuale şi auditive pe care un anume program le prezintǎ utilizatorului, dar şi la posibilitǎţile de control:  apǎsǎri de taste, mişcǎri ale mouse-ului, selecţiile folosind touchscreen-ul</a:t>
            </a:r>
            <a:r>
              <a:rPr lang="en-US" sz="1400" smtClean="0">
                <a:solidFill>
                  <a:srgbClr val="002060"/>
                </a:solidFill>
                <a:latin typeface="Times New Roman" pitchFamily="18" charset="0"/>
                <a:cs typeface="Times New Roman" pitchFamily="18" charset="0"/>
              </a:rPr>
              <a:t> etc.</a:t>
            </a:r>
          </a:p>
          <a:p>
            <a:pPr algn="just"/>
            <a:r>
              <a:rPr lang="en-US" sz="1400" smtClean="0">
                <a:solidFill>
                  <a:srgbClr val="002060"/>
                </a:solidFill>
                <a:latin typeface="Times New Roman" pitchFamily="18" charset="0"/>
                <a:cs typeface="Times New Roman" pitchFamily="18" charset="0"/>
              </a:rPr>
              <a:t>     </a:t>
            </a:r>
            <a:r>
              <a:rPr lang="ro-RO" sz="1400" smtClean="0">
                <a:solidFill>
                  <a:srgbClr val="002060"/>
                </a:solidFill>
                <a:latin typeface="Times New Roman" pitchFamily="18" charset="0"/>
                <a:cs typeface="Times New Roman" pitchFamily="18" charset="0"/>
              </a:rPr>
              <a:t>Proiectarea interfeţei om-maşină este parte a proiectării sistemelor informatice.</a:t>
            </a:r>
            <a:endParaRPr lang="en-US" sz="1400" smtClean="0">
              <a:solidFill>
                <a:srgbClr val="002060"/>
              </a:solidFill>
              <a:latin typeface="Times New Roman" pitchFamily="18" charset="0"/>
              <a:cs typeface="Times New Roman" pitchFamily="18" charset="0"/>
            </a:endParaRPr>
          </a:p>
          <a:p>
            <a:pPr algn="just"/>
            <a:r>
              <a:rPr lang="en-US" sz="1400" smtClean="0">
                <a:solidFill>
                  <a:srgbClr val="002060"/>
                </a:solidFill>
                <a:latin typeface="Times New Roman" pitchFamily="18" charset="0"/>
                <a:cs typeface="Times New Roman" pitchFamily="18" charset="0"/>
              </a:rPr>
              <a:t> </a:t>
            </a:r>
            <a:r>
              <a:rPr lang="ro-RO" sz="1400" smtClean="0">
                <a:solidFill>
                  <a:srgbClr val="002060"/>
                </a:solidFill>
                <a:latin typeface="Times New Roman" pitchFamily="18" charset="0"/>
                <a:cs typeface="Times New Roman" pitchFamily="18" charset="0"/>
              </a:rPr>
              <a:t>Din punct de vedere teoretic, proiectarea interfeţei om-maşină se bazează pe studiul interacţiunii om</a:t>
            </a:r>
            <a:r>
              <a:rPr lang="en-US" sz="1400" smtClean="0">
                <a:solidFill>
                  <a:srgbClr val="002060"/>
                </a:solidFill>
                <a:latin typeface="Times New Roman" pitchFamily="18" charset="0"/>
                <a:cs typeface="Times New Roman" pitchFamily="18" charset="0"/>
              </a:rPr>
              <a:t> </a:t>
            </a:r>
            <a:r>
              <a:rPr lang="ro-RO" sz="1400" smtClean="0">
                <a:solidFill>
                  <a:srgbClr val="002060"/>
                </a:solidFill>
                <a:latin typeface="Times New Roman" pitchFamily="18" charset="0"/>
                <a:cs typeface="Times New Roman" pitchFamily="18" charset="0"/>
              </a:rPr>
              <a:t>-maşină. </a:t>
            </a:r>
            <a:endParaRPr lang="en-US" sz="1400" smtClean="0">
              <a:solidFill>
                <a:srgbClr val="002060"/>
              </a:solidFill>
              <a:latin typeface="Times New Roman" pitchFamily="18" charset="0"/>
              <a:cs typeface="Times New Roman" pitchFamily="18" charset="0"/>
            </a:endParaRPr>
          </a:p>
          <a:p>
            <a:pPr algn="just"/>
            <a:r>
              <a:rPr lang="en-US" sz="1400" smtClean="0">
                <a:solidFill>
                  <a:srgbClr val="002060"/>
                </a:solidFill>
                <a:latin typeface="Times New Roman" pitchFamily="18" charset="0"/>
                <a:cs typeface="Times New Roman" pitchFamily="18" charset="0"/>
              </a:rPr>
              <a:t>        </a:t>
            </a:r>
            <a:r>
              <a:rPr lang="ro-RO" sz="1400" smtClean="0">
                <a:solidFill>
                  <a:srgbClr val="002060"/>
                </a:solidFill>
                <a:latin typeface="Times New Roman" pitchFamily="18" charset="0"/>
                <a:cs typeface="Times New Roman" pitchFamily="18" charset="0"/>
              </a:rPr>
              <a:t>Această reorientare teoretică a fost determinată de cerinţele </a:t>
            </a:r>
            <a:r>
              <a:rPr lang="ro-RO" sz="1400" b="1" smtClean="0">
                <a:solidFill>
                  <a:srgbClr val="002060"/>
                </a:solidFill>
                <a:latin typeface="Times New Roman" pitchFamily="18" charset="0"/>
                <a:cs typeface="Times New Roman" pitchFamily="18" charset="0"/>
              </a:rPr>
              <a:t>proiectării centrate pe utilizator</a:t>
            </a:r>
            <a:r>
              <a:rPr lang="ro-RO" sz="1400" smtClean="0">
                <a:solidFill>
                  <a:srgbClr val="002060"/>
                </a:solidFill>
                <a:latin typeface="Times New Roman" pitchFamily="18" charset="0"/>
                <a:cs typeface="Times New Roman" pitchFamily="18" charset="0"/>
              </a:rPr>
              <a:t>, care au impus criteriile de utilizabilitate în evaluarea unui sistem informatic.</a:t>
            </a:r>
            <a:endParaRPr lang="en-US" sz="1400" smtClean="0">
              <a:solidFill>
                <a:srgbClr val="002060"/>
              </a:solidFill>
              <a:latin typeface="Times New Roman" pitchFamily="18" charset="0"/>
              <a:cs typeface="Times New Roman" pitchFamily="18" charset="0"/>
            </a:endParaRPr>
          </a:p>
          <a:p>
            <a:pPr algn="just"/>
            <a:r>
              <a:rPr lang="en-US" sz="1400" smtClean="0">
                <a:solidFill>
                  <a:srgbClr val="002060"/>
                </a:solidFill>
                <a:latin typeface="Times New Roman" pitchFamily="18" charset="0"/>
                <a:cs typeface="Times New Roman" pitchFamily="18" charset="0"/>
              </a:rPr>
              <a:t>      </a:t>
            </a:r>
            <a:r>
              <a:rPr lang="ro-RO" sz="1400" smtClean="0">
                <a:solidFill>
                  <a:srgbClr val="002060"/>
                </a:solidFill>
                <a:latin typeface="Times New Roman" pitchFamily="18" charset="0"/>
                <a:cs typeface="Times New Roman" pitchFamily="18" charset="0"/>
              </a:rPr>
              <a:t>Consideraţiile de design aplicabile la crearea unei interfeţe presupun convergenţa unor preocupǎri asociate din psihologie, ergonomie, teoria factorilor umani, </a:t>
            </a:r>
            <a:r>
              <a:rPr lang="en-US" sz="1400" smtClean="0">
                <a:solidFill>
                  <a:srgbClr val="002060"/>
                </a:solidFill>
                <a:latin typeface="Times New Roman" pitchFamily="18" charset="0"/>
                <a:cs typeface="Times New Roman" pitchFamily="18" charset="0"/>
              </a:rPr>
              <a:t>ingineria software.  </a:t>
            </a:r>
            <a:endParaRPr lang="en-US" smtClean="0">
              <a:solidFill>
                <a:srgbClr val="002060"/>
              </a:solidFill>
            </a:endParaRPr>
          </a:p>
          <a:p>
            <a:endParaRPr lang="en-US"/>
          </a:p>
        </p:txBody>
      </p:sp>
      <p:sp>
        <p:nvSpPr>
          <p:cNvPr id="4" name="Slide Number Placeholder 3"/>
          <p:cNvSpPr>
            <a:spLocks noGrp="1"/>
          </p:cNvSpPr>
          <p:nvPr>
            <p:ph type="sldNum" sz="quarter" idx="10"/>
          </p:nvPr>
        </p:nvSpPr>
        <p:spPr/>
        <p:txBody>
          <a:bodyPr/>
          <a:lstStyle/>
          <a:p>
            <a:fld id="{54FC0A99-416A-4180-9D7E-81F9365691FC}" type="slidenum">
              <a:rPr lang="en-US" smtClean="0"/>
              <a:pPr/>
              <a:t>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400" smtClean="0">
                <a:solidFill>
                  <a:srgbClr val="002060"/>
                </a:solidFill>
                <a:latin typeface="Times New Roman" pitchFamily="18" charset="0"/>
                <a:cs typeface="Times New Roman" pitchFamily="18" charset="0"/>
              </a:rPr>
              <a:t>Sunt </a:t>
            </a:r>
            <a:r>
              <a:rPr lang="en-US" sz="1400" b="1" smtClean="0">
                <a:solidFill>
                  <a:srgbClr val="002060"/>
                </a:solidFill>
                <a:latin typeface="Times New Roman" pitchFamily="18" charset="0"/>
                <a:cs typeface="Times New Roman" pitchFamily="18" charset="0"/>
              </a:rPr>
              <a:t>trei faze principale</a:t>
            </a:r>
            <a:r>
              <a:rPr lang="en-US" sz="1400" smtClean="0">
                <a:solidFill>
                  <a:srgbClr val="002060"/>
                </a:solidFill>
                <a:latin typeface="Times New Roman" pitchFamily="18" charset="0"/>
                <a:cs typeface="Times New Roman" pitchFamily="18" charset="0"/>
              </a:rPr>
              <a:t>, </a:t>
            </a:r>
            <a:r>
              <a:rPr lang="ro-RO" sz="1400" smtClean="0">
                <a:solidFill>
                  <a:srgbClr val="002060"/>
                </a:solidFill>
                <a:latin typeface="Times New Roman" pitchFamily="18" charset="0"/>
                <a:cs typeface="Times New Roman" pitchFamily="18" charset="0"/>
              </a:rPr>
              <a:t>în funcţie de tipul dominant de interfaţǎ</a:t>
            </a:r>
            <a:r>
              <a:rPr lang="en-US" sz="1400" smtClean="0">
                <a:solidFill>
                  <a:srgbClr val="002060"/>
                </a:solidFill>
                <a:latin typeface="Times New Roman" pitchFamily="18" charset="0"/>
                <a:cs typeface="Times New Roman" pitchFamily="18" charset="0"/>
              </a:rPr>
              <a:t> care se folosea</a:t>
            </a:r>
            <a:r>
              <a:rPr lang="ro-RO" sz="1400" smtClean="0">
                <a:solidFill>
                  <a:srgbClr val="002060"/>
                </a:solidFill>
                <a:latin typeface="Times New Roman" pitchFamily="18" charset="0"/>
                <a:cs typeface="Times New Roman" pitchFamily="18" charset="0"/>
              </a:rPr>
              <a:t>:</a:t>
            </a:r>
            <a:endParaRPr lang="en-US" sz="1400" smtClean="0">
              <a:solidFill>
                <a:srgbClr val="002060"/>
              </a:solidFill>
              <a:latin typeface="Times New Roman" pitchFamily="18" charset="0"/>
              <a:cs typeface="Times New Roman" pitchFamily="18" charset="0"/>
            </a:endParaRPr>
          </a:p>
          <a:p>
            <a:pPr marL="342900" lvl="0" indent="-342900" algn="just">
              <a:buFont typeface="Arial" pitchFamily="34" charset="0"/>
              <a:buChar char="•"/>
            </a:pPr>
            <a:r>
              <a:rPr lang="ro-RO" sz="1400" i="1" smtClean="0">
                <a:solidFill>
                  <a:srgbClr val="002060"/>
                </a:solidFill>
                <a:latin typeface="Times New Roman" pitchFamily="18" charset="0"/>
                <a:cs typeface="Times New Roman" pitchFamily="18" charset="0"/>
              </a:rPr>
              <a:t>Interfeţe batch</a:t>
            </a:r>
            <a:r>
              <a:rPr lang="ro-RO" sz="1400" smtClean="0">
                <a:solidFill>
                  <a:srgbClr val="002060"/>
                </a:solidFill>
                <a:latin typeface="Times New Roman" pitchFamily="18" charset="0"/>
                <a:cs typeface="Times New Roman" pitchFamily="18" charset="0"/>
              </a:rPr>
              <a:t> (1945 - 1968) = interfeţe neinteractive, în care utilizatorul specificǎ toate detaliile jobului batch în avans cǎtre procesarea batch si primeşte outputul abia atunci când procesarea s-a terminat. Calculatorul nu poate primi alt input in acest timp. </a:t>
            </a:r>
            <a:endParaRPr lang="en-US" sz="1400" smtClean="0">
              <a:solidFill>
                <a:srgbClr val="002060"/>
              </a:solidFill>
              <a:latin typeface="Times New Roman" pitchFamily="18" charset="0"/>
              <a:cs typeface="Times New Roman" pitchFamily="18" charset="0"/>
            </a:endParaRPr>
          </a:p>
          <a:p>
            <a:pPr marL="342900" indent="-342900" algn="just">
              <a:buFont typeface="Arial" pitchFamily="34" charset="0"/>
              <a:buChar char="•"/>
            </a:pPr>
            <a:r>
              <a:rPr lang="ro-RO" sz="1400" i="1" smtClean="0">
                <a:solidFill>
                  <a:srgbClr val="002060"/>
                </a:solidFill>
                <a:latin typeface="Times New Roman" pitchFamily="18" charset="0"/>
                <a:cs typeface="Times New Roman" pitchFamily="18" charset="0"/>
              </a:rPr>
              <a:t>Interfeţe linie de comandǎ </a:t>
            </a:r>
            <a:r>
              <a:rPr lang="ro-RO" sz="1400" smtClean="0">
                <a:solidFill>
                  <a:srgbClr val="002060"/>
                </a:solidFill>
                <a:latin typeface="Times New Roman" pitchFamily="18" charset="0"/>
                <a:cs typeface="Times New Roman" pitchFamily="18" charset="0"/>
              </a:rPr>
              <a:t>(1968 - prezent) = utilizatorul scrie de la tastatura inputul printr-o comandǎ de tip string, iar sistemul returneazǎ outputul pe ecranul monitorului, prin printarea unui text.</a:t>
            </a:r>
            <a:endParaRPr lang="en-US" sz="1400" smtClean="0">
              <a:solidFill>
                <a:srgbClr val="002060"/>
              </a:solidFill>
              <a:latin typeface="Times New Roman" pitchFamily="18" charset="0"/>
              <a:cs typeface="Times New Roman" pitchFamily="18" charset="0"/>
            </a:endParaRPr>
          </a:p>
          <a:p>
            <a:pPr marL="342900" lvl="0" indent="-342900" algn="just">
              <a:buFont typeface="Arial" pitchFamily="34" charset="0"/>
              <a:buChar char="•"/>
            </a:pPr>
            <a:r>
              <a:rPr lang="ro-RO" sz="1400" i="1" smtClean="0">
                <a:solidFill>
                  <a:srgbClr val="002060"/>
                </a:solidFill>
                <a:latin typeface="Times New Roman" pitchFamily="18" charset="0"/>
                <a:cs typeface="Times New Roman" pitchFamily="18" charset="0"/>
              </a:rPr>
              <a:t>Interfeţe grafice</a:t>
            </a:r>
            <a:r>
              <a:rPr lang="ro-RO" sz="1400" smtClean="0">
                <a:solidFill>
                  <a:srgbClr val="002060"/>
                </a:solidFill>
                <a:latin typeface="Times New Roman" pitchFamily="18" charset="0"/>
                <a:cs typeface="Times New Roman" pitchFamily="18" charset="0"/>
              </a:rPr>
              <a:t> (1981 - prezent) =  cele mai comune; acceptǎ inputul prin intermediul perifericelor de intrare (mouse, tastaturǎ) şi redǎ outputul prin elemente grafice pe ecranul monitorului.</a:t>
            </a:r>
            <a:endParaRPr lang="en-US" sz="1400" smtClean="0">
              <a:solidFill>
                <a:srgbClr val="002060"/>
              </a:solidFill>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54FC0A99-416A-4180-9D7E-81F9365691FC}" type="slidenum">
              <a:rPr lang="en-US" smtClean="0"/>
              <a:pPr/>
              <a:t>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ro-RO" smtClean="0">
                <a:solidFill>
                  <a:srgbClr val="002060"/>
                </a:solidFill>
              </a:rPr>
              <a:t>O interfaţǎ de tip linie de comandǎ (CLI) se prezintǎ sub forma unui </a:t>
            </a:r>
            <a:r>
              <a:rPr lang="ro-RO" b="1" smtClean="0">
                <a:solidFill>
                  <a:srgbClr val="002060"/>
                </a:solidFill>
              </a:rPr>
              <a:t>dialog</a:t>
            </a:r>
            <a:r>
              <a:rPr lang="ro-RO" smtClean="0">
                <a:solidFill>
                  <a:srgbClr val="002060"/>
                </a:solidFill>
              </a:rPr>
              <a:t> între un utilizator şi un program/computer sau între douǎ programe. Aceasta poate fi folositǎ şi în interfeţele grafice actuale,  pentru anumite comenzi, cum ar fi deschiderea sau închiderea unor programe şi documente. </a:t>
            </a:r>
            <a:endParaRPr lang="en-US" smtClean="0">
              <a:solidFill>
                <a:srgbClr val="002060"/>
              </a:solidFill>
            </a:endParaRPr>
          </a:p>
          <a:p>
            <a:pPr algn="just" defTabSz="515938"/>
            <a:r>
              <a:rPr lang="en-US" smtClean="0">
                <a:solidFill>
                  <a:srgbClr val="002060"/>
                </a:solidFill>
              </a:rPr>
              <a:t>	</a:t>
            </a:r>
            <a:r>
              <a:rPr lang="ro-RO" smtClean="0">
                <a:solidFill>
                  <a:srgbClr val="002060"/>
                </a:solidFill>
              </a:rPr>
              <a:t>Interfeţele de tip linie de comandǎ derivǎ din maşinile de scris. Iniţial, acestea erau folosite pentru a lega douǎ maşini la distanţǎ şi a permite comnicarea între ele. În jurul anilor 1960, interacţiunea utilizatorului cu computerul era în special prin realizatǎ prin intermediul </a:t>
            </a:r>
            <a:r>
              <a:rPr lang="ro-RO" i="1" smtClean="0">
                <a:solidFill>
                  <a:srgbClr val="002060"/>
                </a:solidFill>
              </a:rPr>
              <a:t>CLI</a:t>
            </a:r>
            <a:r>
              <a:rPr lang="ro-RO" smtClean="0">
                <a:solidFill>
                  <a:srgbClr val="002060"/>
                </a:solidFill>
              </a:rPr>
              <a:t>. Dispozitivele existente erau bazate pe texte şi nu permiteau afişarea graficǎ. Pentru aplicaţiile de business erau folosite meniuri bazate de asemenea pe text, alǎturi de interfeţe în linie de comandǎ.</a:t>
            </a:r>
            <a:endParaRPr lang="en-US" smtClean="0">
              <a:solidFill>
                <a:srgbClr val="002060"/>
              </a:solidFill>
            </a:endParaRPr>
          </a:p>
          <a:p>
            <a:endParaRPr lang="en-US"/>
          </a:p>
        </p:txBody>
      </p:sp>
      <p:sp>
        <p:nvSpPr>
          <p:cNvPr id="4" name="Slide Number Placeholder 3"/>
          <p:cNvSpPr>
            <a:spLocks noGrp="1"/>
          </p:cNvSpPr>
          <p:nvPr>
            <p:ph type="sldNum" sz="quarter" idx="10"/>
          </p:nvPr>
        </p:nvSpPr>
        <p:spPr/>
        <p:txBody>
          <a:bodyPr/>
          <a:lstStyle/>
          <a:p>
            <a:fld id="{54FC0A99-416A-4180-9D7E-81F9365691FC}"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575816" y="383891"/>
            <a:ext cx="8147304" cy="1570330"/>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575816" y="1973402"/>
            <a:ext cx="8147304" cy="1869440"/>
          </a:xfrm>
        </p:spPr>
        <p:txBody>
          <a:bodyPr tIns="0"/>
          <a:lstStyle>
            <a:lvl1pPr marL="29783" indent="0" algn="l">
              <a:buNone/>
              <a:defRPr sz="2800">
                <a:solidFill>
                  <a:schemeClr val="tx2">
                    <a:shade val="30000"/>
                    <a:satMod val="150000"/>
                  </a:schemeClr>
                </a:solidFill>
              </a:defRPr>
            </a:lvl1pPr>
            <a:lvl2pPr marL="496382" indent="0" algn="ctr">
              <a:buNone/>
            </a:lvl2pPr>
            <a:lvl3pPr marL="992764" indent="0" algn="ctr">
              <a:buNone/>
            </a:lvl3pPr>
            <a:lvl4pPr marL="1489146" indent="0" algn="ctr">
              <a:buNone/>
            </a:lvl4pPr>
            <a:lvl5pPr marL="1985528" indent="0" algn="ctr">
              <a:buNone/>
            </a:lvl5pPr>
            <a:lvl6pPr marL="2481910" indent="0" algn="ctr">
              <a:buNone/>
            </a:lvl6pPr>
            <a:lvl7pPr marL="2978292" indent="0" algn="ctr">
              <a:buNone/>
            </a:lvl7pPr>
            <a:lvl8pPr marL="3474674" indent="0" algn="ctr">
              <a:buNone/>
            </a:lvl8pPr>
            <a:lvl9pPr marL="3971056"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9E5BAA2F-47CE-4C5D-B733-70B63A175E53}" type="datetime1">
              <a:rPr lang="en-US" smtClean="0"/>
              <a:t>4/29/2020</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DC8EC915-A327-4D78-BCC4-F891DB082CED}" type="slidenum">
              <a:rPr lang="en-US" smtClean="0"/>
              <a:pPr/>
              <a:t>‹#›</a:t>
            </a:fld>
            <a:endParaRPr lang="en-US"/>
          </a:p>
        </p:txBody>
      </p:sp>
      <p:sp>
        <p:nvSpPr>
          <p:cNvPr id="8" name="Oval 7"/>
          <p:cNvSpPr/>
          <p:nvPr/>
        </p:nvSpPr>
        <p:spPr>
          <a:xfrm>
            <a:off x="1013576" y="1508055"/>
            <a:ext cx="231343" cy="224333"/>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9276" tIns="49638" rIns="99276" bIns="49638" anchor="ctr"/>
          <a:lstStyle>
            <a:extLst/>
          </a:lstStyle>
          <a:p>
            <a:pPr algn="ctr" eaLnBrk="1" latinLnBrk="0" hangingPunct="1"/>
            <a:endParaRPr kumimoji="0" lang="en-US"/>
          </a:p>
        </p:txBody>
      </p:sp>
      <p:sp>
        <p:nvSpPr>
          <p:cNvPr id="9" name="Oval 8"/>
          <p:cNvSpPr/>
          <p:nvPr/>
        </p:nvSpPr>
        <p:spPr>
          <a:xfrm>
            <a:off x="1272894" y="1434684"/>
            <a:ext cx="70409" cy="68275"/>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9276" tIns="49638" rIns="99276" bIns="49638"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CAB25A5-2C91-46CA-9461-D1FF0AF69E96}" type="datetime1">
              <a:rPr lang="en-US" smtClean="0"/>
              <a:t>4/29/2020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C8EC915-A327-4D78-BCC4-F891DB082CE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43800" y="292949"/>
            <a:ext cx="2011680" cy="6241627"/>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57300" y="292950"/>
            <a:ext cx="6118860" cy="6241627"/>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665C1FD-EBAA-4970-8334-14A7B7CE7896}" type="datetime1">
              <a:rPr lang="en-US" smtClean="0"/>
              <a:t>4/29/2020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C8EC915-A327-4D78-BCC4-F891DB082CE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92BB7F7-FB48-439C-87F3-B84AF8405DAB}" type="datetime1">
              <a:rPr lang="en-US" smtClean="0"/>
              <a:t>4/29/2020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C8EC915-A327-4D78-BCC4-F891DB082CE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2511179" y="-58"/>
            <a:ext cx="7543800" cy="7315258"/>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9276" tIns="49638" rIns="99276" bIns="49638" anchor="ctr"/>
          <a:lstStyle>
            <a:extLst/>
          </a:lstStyle>
          <a:p>
            <a:pPr algn="ctr" eaLnBrk="1" latinLnBrk="0" hangingPunct="1"/>
            <a:endParaRPr kumimoji="0" lang="en-US"/>
          </a:p>
        </p:txBody>
      </p:sp>
      <p:sp>
        <p:nvSpPr>
          <p:cNvPr id="2" name="Title 1"/>
          <p:cNvSpPr>
            <a:spLocks noGrp="1"/>
          </p:cNvSpPr>
          <p:nvPr>
            <p:ph type="title"/>
          </p:nvPr>
        </p:nvSpPr>
        <p:spPr>
          <a:xfrm>
            <a:off x="2836231" y="2773680"/>
            <a:ext cx="7040880" cy="2438400"/>
          </a:xfrm>
        </p:spPr>
        <p:txBody>
          <a:bodyPr anchor="t"/>
          <a:lstStyle>
            <a:lvl1pPr algn="l">
              <a:lnSpc>
                <a:spcPts val="4886"/>
              </a:lnSpc>
              <a:buNone/>
              <a:defRPr sz="43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836231" y="1137920"/>
            <a:ext cx="7040880" cy="1610359"/>
          </a:xfrm>
        </p:spPr>
        <p:txBody>
          <a:bodyPr anchor="b"/>
          <a:lstStyle>
            <a:lvl1pPr marL="19855" indent="0">
              <a:lnSpc>
                <a:spcPts val="2497"/>
              </a:lnSpc>
              <a:spcBef>
                <a:spcPts val="0"/>
              </a:spcBef>
              <a:buNone/>
              <a:defRPr sz="2200">
                <a:solidFill>
                  <a:schemeClr val="tx2">
                    <a:shade val="30000"/>
                    <a:satMod val="150000"/>
                  </a:schemeClr>
                </a:solidFill>
              </a:defRPr>
            </a:lvl1pPr>
            <a:lvl2pPr>
              <a:buNone/>
              <a:defRPr sz="2000">
                <a:solidFill>
                  <a:schemeClr val="tx1">
                    <a:tint val="75000"/>
                  </a:schemeClr>
                </a:solidFill>
              </a:defRPr>
            </a:lvl2pPr>
            <a:lvl3pPr>
              <a:buNone/>
              <a:defRPr sz="1700">
                <a:solidFill>
                  <a:schemeClr val="tx1">
                    <a:tint val="75000"/>
                  </a:schemeClr>
                </a:solidFill>
              </a:defRPr>
            </a:lvl3pPr>
            <a:lvl4pPr>
              <a:buNone/>
              <a:defRPr sz="1500">
                <a:solidFill>
                  <a:schemeClr val="tx1">
                    <a:tint val="75000"/>
                  </a:schemeClr>
                </a:solidFill>
              </a:defRPr>
            </a:lvl4pPr>
            <a:lvl5pPr>
              <a:buNone/>
              <a:defRPr sz="15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812F74B-C984-4EBD-A5AE-0C41B7FDE4F9}" type="datetime1">
              <a:rPr lang="en-US" smtClean="0"/>
              <a:t>4/29/2020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C8EC915-A327-4D78-BCC4-F891DB082CED}" type="slidenum">
              <a:rPr lang="en-US" smtClean="0"/>
              <a:pPr/>
              <a:t>‹#›</a:t>
            </a:fld>
            <a:endParaRPr lang="en-US"/>
          </a:p>
        </p:txBody>
      </p:sp>
      <p:sp>
        <p:nvSpPr>
          <p:cNvPr id="10" name="Rectangle 9"/>
          <p:cNvSpPr/>
          <p:nvPr/>
        </p:nvSpPr>
        <p:spPr bwMode="invGray">
          <a:xfrm>
            <a:off x="2514600" y="0"/>
            <a:ext cx="83820" cy="7315258"/>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9276" tIns="49638" rIns="99276" bIns="49638" anchor="ctr"/>
          <a:lstStyle>
            <a:extLst/>
          </a:lstStyle>
          <a:p>
            <a:pPr algn="ctr" eaLnBrk="1" latinLnBrk="0" hangingPunct="1"/>
            <a:endParaRPr kumimoji="0" lang="en-US"/>
          </a:p>
        </p:txBody>
      </p:sp>
      <p:sp>
        <p:nvSpPr>
          <p:cNvPr id="8" name="Oval 7"/>
          <p:cNvSpPr/>
          <p:nvPr/>
        </p:nvSpPr>
        <p:spPr>
          <a:xfrm>
            <a:off x="2389553" y="3002300"/>
            <a:ext cx="231343" cy="224333"/>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9276" tIns="49638" rIns="99276" bIns="49638" anchor="ctr"/>
          <a:lstStyle>
            <a:extLst/>
          </a:lstStyle>
          <a:p>
            <a:pPr algn="ctr" eaLnBrk="1" latinLnBrk="0" hangingPunct="1"/>
            <a:endParaRPr kumimoji="0" lang="en-US"/>
          </a:p>
        </p:txBody>
      </p:sp>
      <p:sp>
        <p:nvSpPr>
          <p:cNvPr id="9" name="Oval 8"/>
          <p:cNvSpPr/>
          <p:nvPr/>
        </p:nvSpPr>
        <p:spPr>
          <a:xfrm>
            <a:off x="2648870" y="2928928"/>
            <a:ext cx="70409" cy="68275"/>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9276" tIns="49638" rIns="99276" bIns="49638"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79169" y="292608"/>
            <a:ext cx="8247888" cy="12192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579169" y="1625600"/>
            <a:ext cx="4023360" cy="4974336"/>
          </a:xfrm>
        </p:spPr>
        <p:txBody>
          <a:bodyPr/>
          <a:lstStyle>
            <a:lvl1pPr>
              <a:defRPr sz="3000"/>
            </a:lvl1pPr>
            <a:lvl2pPr>
              <a:defRPr sz="2600"/>
            </a:lvl2pPr>
            <a:lvl3pPr>
              <a:defRPr sz="22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803697" y="1625600"/>
            <a:ext cx="4023360" cy="4974336"/>
          </a:xfrm>
        </p:spPr>
        <p:txBody>
          <a:bodyPr/>
          <a:lstStyle>
            <a:lvl1pPr>
              <a:defRPr sz="3000"/>
            </a:lvl1pPr>
            <a:lvl2pPr>
              <a:defRPr sz="2600"/>
            </a:lvl2pPr>
            <a:lvl3pPr>
              <a:defRPr sz="22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92C757E7-1AD1-4530-81EE-AA396270B0E2}" type="datetime1">
              <a:rPr lang="en-US" smtClean="0"/>
              <a:t>4/29/2020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C8EC915-A327-4D78-BCC4-F891DB082CE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5504358"/>
            <a:ext cx="9052560" cy="1219200"/>
          </a:xfrm>
        </p:spPr>
        <p:txBody>
          <a:bodyPr anchor="ctr"/>
          <a:lstStyle>
            <a:lvl1pPr algn="ctr">
              <a:defRPr sz="49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02920" y="350163"/>
            <a:ext cx="4425696" cy="682752"/>
          </a:xfrm>
          <a:solidFill>
            <a:schemeClr val="bg1"/>
          </a:solidFill>
          <a:ln w="10795">
            <a:solidFill>
              <a:schemeClr val="bg1"/>
            </a:solidFill>
            <a:miter lim="800000"/>
          </a:ln>
        </p:spPr>
        <p:txBody>
          <a:bodyPr anchor="ctr"/>
          <a:lstStyle>
            <a:lvl1pPr marL="69493" indent="0" algn="l">
              <a:lnSpc>
                <a:spcPct val="100000"/>
              </a:lnSpc>
              <a:spcBef>
                <a:spcPts val="109"/>
              </a:spcBef>
              <a:buNone/>
              <a:defRPr sz="2100" b="0">
                <a:solidFill>
                  <a:schemeClr val="tx1"/>
                </a:solidFill>
              </a:defRPr>
            </a:lvl1pPr>
            <a:lvl2pPr>
              <a:buNone/>
              <a:defRPr sz="2200" b="1"/>
            </a:lvl2pPr>
            <a:lvl3pPr>
              <a:buNone/>
              <a:defRPr sz="2000" b="1"/>
            </a:lvl3pPr>
            <a:lvl4pPr>
              <a:buNone/>
              <a:defRPr sz="1700" b="1"/>
            </a:lvl4pPr>
            <a:lvl5pPr>
              <a:buNone/>
              <a:defRPr sz="17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5129784" y="350163"/>
            <a:ext cx="4425696" cy="682752"/>
          </a:xfrm>
          <a:solidFill>
            <a:schemeClr val="bg1"/>
          </a:solidFill>
          <a:ln w="10795">
            <a:solidFill>
              <a:schemeClr val="bg1"/>
            </a:solidFill>
            <a:miter lim="800000"/>
          </a:ln>
        </p:spPr>
        <p:txBody>
          <a:bodyPr anchor="ctr"/>
          <a:lstStyle>
            <a:lvl1pPr marL="69493" indent="0" algn="l">
              <a:lnSpc>
                <a:spcPct val="100000"/>
              </a:lnSpc>
              <a:spcBef>
                <a:spcPts val="109"/>
              </a:spcBef>
              <a:buNone/>
              <a:defRPr sz="2100" b="0">
                <a:solidFill>
                  <a:schemeClr val="tx1"/>
                </a:solidFill>
              </a:defRPr>
            </a:lvl1pPr>
            <a:lvl2pPr>
              <a:buNone/>
              <a:defRPr sz="2200" b="1"/>
            </a:lvl2pPr>
            <a:lvl3pPr>
              <a:buNone/>
              <a:defRPr sz="2000" b="1"/>
            </a:lvl3pPr>
            <a:lvl4pPr>
              <a:buNone/>
              <a:defRPr sz="1700" b="1"/>
            </a:lvl4pPr>
            <a:lvl5pPr>
              <a:buNone/>
              <a:defRPr sz="17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502920" y="1033958"/>
            <a:ext cx="4425696" cy="4389120"/>
          </a:xfrm>
          <a:ln w="10795">
            <a:solidFill>
              <a:schemeClr val="bg1"/>
            </a:solidFill>
            <a:prstDash val="dash"/>
            <a:miter lim="800000"/>
          </a:ln>
        </p:spPr>
        <p:txBody>
          <a:bodyPr/>
          <a:lstStyle>
            <a:lvl1pPr marL="426889" indent="-297829">
              <a:lnSpc>
                <a:spcPct val="100000"/>
              </a:lnSpc>
              <a:spcBef>
                <a:spcPts val="760"/>
              </a:spcBef>
              <a:defRPr sz="2600"/>
            </a:lvl1pPr>
            <a:lvl2pPr>
              <a:lnSpc>
                <a:spcPct val="100000"/>
              </a:lnSpc>
              <a:spcBef>
                <a:spcPts val="760"/>
              </a:spcBef>
              <a:defRPr sz="2200"/>
            </a:lvl2pPr>
            <a:lvl3pPr>
              <a:lnSpc>
                <a:spcPct val="100000"/>
              </a:lnSpc>
              <a:spcBef>
                <a:spcPts val="760"/>
              </a:spcBef>
              <a:defRPr sz="2000"/>
            </a:lvl3pPr>
            <a:lvl4pPr>
              <a:lnSpc>
                <a:spcPct val="100000"/>
              </a:lnSpc>
              <a:spcBef>
                <a:spcPts val="760"/>
              </a:spcBef>
              <a:defRPr sz="1700"/>
            </a:lvl4pPr>
            <a:lvl5pPr>
              <a:lnSpc>
                <a:spcPct val="100000"/>
              </a:lnSpc>
              <a:spcBef>
                <a:spcPts val="760"/>
              </a:spcBef>
              <a:defRPr sz="17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5129784" y="1033958"/>
            <a:ext cx="4425696" cy="4389120"/>
          </a:xfrm>
          <a:ln w="10795">
            <a:solidFill>
              <a:schemeClr val="bg1"/>
            </a:solidFill>
            <a:prstDash val="dash"/>
            <a:miter lim="800000"/>
          </a:ln>
        </p:spPr>
        <p:txBody>
          <a:bodyPr/>
          <a:lstStyle>
            <a:lvl1pPr marL="426889" indent="-297829">
              <a:lnSpc>
                <a:spcPct val="100000"/>
              </a:lnSpc>
              <a:spcBef>
                <a:spcPts val="760"/>
              </a:spcBef>
              <a:defRPr sz="2600"/>
            </a:lvl1pPr>
            <a:lvl2pPr>
              <a:lnSpc>
                <a:spcPct val="100000"/>
              </a:lnSpc>
              <a:spcBef>
                <a:spcPts val="760"/>
              </a:spcBef>
              <a:defRPr sz="2200"/>
            </a:lvl2pPr>
            <a:lvl3pPr>
              <a:lnSpc>
                <a:spcPct val="100000"/>
              </a:lnSpc>
              <a:spcBef>
                <a:spcPts val="760"/>
              </a:spcBef>
              <a:defRPr sz="2000"/>
            </a:lvl3pPr>
            <a:lvl4pPr>
              <a:lnSpc>
                <a:spcPct val="100000"/>
              </a:lnSpc>
              <a:spcBef>
                <a:spcPts val="760"/>
              </a:spcBef>
              <a:defRPr sz="1700"/>
            </a:lvl4pPr>
            <a:lvl5pPr>
              <a:lnSpc>
                <a:spcPct val="100000"/>
              </a:lnSpc>
              <a:spcBef>
                <a:spcPts val="760"/>
              </a:spcBef>
              <a:defRPr sz="17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EC94DD23-2B7A-405B-9BEF-9D7E5858FB65}" type="datetime1">
              <a:rPr lang="en-US" smtClean="0"/>
              <a:t>4/29/2020</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DC8EC915-A327-4D78-BCC4-F891DB082CE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79169" y="292608"/>
            <a:ext cx="8247888" cy="12192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7A0F2F4E-4577-4597-8ABF-19C5C630E0FF}" type="datetime1">
              <a:rPr lang="en-US" smtClean="0"/>
              <a:t>4/29/2020</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DC8EC915-A327-4D78-BCC4-F891DB082CE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1116482" y="0"/>
            <a:ext cx="8941918" cy="73152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9276" tIns="49638" rIns="99276" bIns="49638"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ADD372D5-2307-4204-A363-08EAD4DEF98D}" type="datetime1">
              <a:rPr lang="en-US" smtClean="0"/>
              <a:t>4/29/2020</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DC8EC915-A327-4D78-BCC4-F891DB082CED}" type="slidenum">
              <a:rPr lang="en-US" smtClean="0"/>
              <a:pPr/>
              <a:t>‹#›</a:t>
            </a:fld>
            <a:endParaRPr lang="en-US"/>
          </a:p>
        </p:txBody>
      </p:sp>
      <p:sp>
        <p:nvSpPr>
          <p:cNvPr id="6" name="Rectangle 5"/>
          <p:cNvSpPr/>
          <p:nvPr/>
        </p:nvSpPr>
        <p:spPr bwMode="invGray">
          <a:xfrm>
            <a:off x="1116483" y="-58"/>
            <a:ext cx="80467" cy="7315258"/>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9276" tIns="49638" rIns="99276" bIns="49638"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0" y="231230"/>
            <a:ext cx="4191000" cy="1239520"/>
          </a:xfrm>
          <a:ln>
            <a:noFill/>
          </a:ln>
        </p:spPr>
        <p:txBody>
          <a:bodyPr anchor="b"/>
          <a:lstStyle>
            <a:lvl1pPr algn="l">
              <a:lnSpc>
                <a:spcPts val="2171"/>
              </a:lnSpc>
              <a:buNone/>
              <a:defRPr sz="24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02920" y="1500761"/>
            <a:ext cx="4191000" cy="745067"/>
          </a:xfrm>
        </p:spPr>
        <p:txBody>
          <a:bodyPr/>
          <a:lstStyle>
            <a:lvl1pPr marL="49638" indent="0">
              <a:lnSpc>
                <a:spcPct val="100000"/>
              </a:lnSpc>
              <a:spcBef>
                <a:spcPts val="0"/>
              </a:spcBef>
              <a:buNone/>
              <a:defRPr sz="1500"/>
            </a:lvl1pPr>
            <a:lvl2pPr>
              <a:buNone/>
              <a:defRPr sz="1300"/>
            </a:lvl2pPr>
            <a:lvl3pPr>
              <a:buNone/>
              <a:defRPr sz="1100"/>
            </a:lvl3pPr>
            <a:lvl4pPr>
              <a:buNone/>
              <a:defRPr sz="1000"/>
            </a:lvl4pPr>
            <a:lvl5pPr>
              <a:buNone/>
              <a:defRPr sz="10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502920" y="2275840"/>
            <a:ext cx="8968740" cy="4258734"/>
          </a:xfrm>
        </p:spPr>
        <p:txBody>
          <a:bodyPr/>
          <a:lstStyle>
            <a:lvl1pPr>
              <a:defRPr sz="3500"/>
            </a:lvl1pPr>
            <a:lvl2pPr>
              <a:defRPr sz="3000"/>
            </a:lvl2pPr>
            <a:lvl3pPr>
              <a:defRPr sz="2600"/>
            </a:lvl3pPr>
            <a:lvl4pPr>
              <a:defRPr sz="2200"/>
            </a:lvl4pPr>
            <a:lvl5pPr>
              <a:defRPr sz="22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6E314F5-12E5-46A9-9964-F5C9A8A7D5B9}" type="datetime1">
              <a:rPr lang="en-US" smtClean="0"/>
              <a:t>4/29/2020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C8EC915-A327-4D78-BCC4-F891DB082CE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75586" y="1137920"/>
            <a:ext cx="3017520" cy="2113280"/>
          </a:xfrm>
        </p:spPr>
        <p:txBody>
          <a:bodyPr anchor="b">
            <a:noAutofit/>
          </a:bodyPr>
          <a:lstStyle>
            <a:lvl1pPr algn="l">
              <a:buNone/>
              <a:defRPr sz="23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FB343B50-9F65-44DB-8203-7B5A5F6A0830}" type="datetime1">
              <a:rPr lang="en-US" smtClean="0"/>
              <a:t>4/29/2020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C8EC915-A327-4D78-BCC4-F891DB082CED}" type="slidenum">
              <a:rPr lang="en-US" smtClean="0"/>
              <a:pPr/>
              <a:t>‹#›</a:t>
            </a:fld>
            <a:endParaRPr lang="en-US"/>
          </a:p>
        </p:txBody>
      </p:sp>
      <p:sp>
        <p:nvSpPr>
          <p:cNvPr id="8" name="Rectangle 7"/>
          <p:cNvSpPr/>
          <p:nvPr/>
        </p:nvSpPr>
        <p:spPr>
          <a:xfrm>
            <a:off x="838200" y="1137920"/>
            <a:ext cx="5029200" cy="48768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9276" tIns="297829" rIns="99276" bIns="49638" rtlCol="0" anchor="t">
            <a:normAutofit/>
          </a:bodyPr>
          <a:lstStyle>
            <a:extLst/>
          </a:lstStyle>
          <a:p>
            <a:pPr marL="0" indent="-307757" algn="l" rtl="0" eaLnBrk="1" latinLnBrk="0" hangingPunct="1">
              <a:lnSpc>
                <a:spcPts val="3257"/>
              </a:lnSpc>
              <a:spcBef>
                <a:spcPts val="651"/>
              </a:spcBef>
              <a:buClr>
                <a:schemeClr val="accent1"/>
              </a:buClr>
              <a:buSzPct val="80000"/>
              <a:buFont typeface="Wingdings 2"/>
              <a:buNone/>
            </a:pPr>
            <a:endParaRPr kumimoji="0" lang="en-US" sz="3500" kern="1200">
              <a:solidFill>
                <a:schemeClr val="tx1"/>
              </a:solidFill>
              <a:latin typeface="+mn-lt"/>
              <a:ea typeface="+mn-ea"/>
              <a:cs typeface="+mn-cs"/>
            </a:endParaRPr>
          </a:p>
        </p:txBody>
      </p:sp>
      <p:sp>
        <p:nvSpPr>
          <p:cNvPr id="3" name="Picture Placeholder 2"/>
          <p:cNvSpPr>
            <a:spLocks noGrp="1"/>
          </p:cNvSpPr>
          <p:nvPr>
            <p:ph type="pic" idx="1"/>
          </p:nvPr>
        </p:nvSpPr>
        <p:spPr>
          <a:xfrm>
            <a:off x="922020" y="1219204"/>
            <a:ext cx="4861560" cy="3748833"/>
          </a:xfrm>
          <a:prstGeom prst="roundRect">
            <a:avLst>
              <a:gd name="adj" fmla="val 783"/>
            </a:avLst>
          </a:prstGeom>
          <a:solidFill>
            <a:schemeClr val="bg2"/>
          </a:solidFill>
          <a:ln w="127000">
            <a:noFill/>
            <a:miter lim="800000"/>
          </a:ln>
          <a:effectLst/>
        </p:spPr>
        <p:txBody>
          <a:bodyPr lIns="99276" tIns="297829" anchor="t"/>
          <a:lstStyle>
            <a:lvl1pPr marL="0" indent="0" algn="l" eaLnBrk="1" latinLnBrk="0" hangingPunct="1">
              <a:buNone/>
              <a:defRPr sz="35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436398" y="1017964"/>
            <a:ext cx="754380" cy="217931"/>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lIns="99276" tIns="49638" rIns="99276" bIns="49638" anchor="ctr"/>
          <a:lstStyle>
            <a:extLst/>
          </a:lstStyle>
          <a:p>
            <a:pPr algn="ctr" eaLnBrk="1" latinLnBrk="0" hangingPunct="1"/>
            <a:endParaRPr kumimoji="0" lang="en-US"/>
          </a:p>
        </p:txBody>
      </p:sp>
      <p:sp>
        <p:nvSpPr>
          <p:cNvPr id="10" name="Flowchart: Process 9"/>
          <p:cNvSpPr/>
          <p:nvPr/>
        </p:nvSpPr>
        <p:spPr>
          <a:xfrm rot="2103354" flipH="1">
            <a:off x="5504034" y="999238"/>
            <a:ext cx="714146" cy="217931"/>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lIns="99276" tIns="49638" rIns="99276" bIns="49638"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922020" y="5120640"/>
            <a:ext cx="4861560" cy="812800"/>
          </a:xfrm>
        </p:spPr>
        <p:txBody>
          <a:bodyPr anchor="ctr"/>
          <a:lstStyle>
            <a:lvl1pPr marL="0" indent="0" algn="l">
              <a:lnSpc>
                <a:spcPts val="1737"/>
              </a:lnSpc>
              <a:spcBef>
                <a:spcPts val="0"/>
              </a:spcBef>
              <a:buNone/>
              <a:defRPr sz="1500">
                <a:solidFill>
                  <a:srgbClr val="777777"/>
                </a:solidFill>
              </a:defRPr>
            </a:lvl1pPr>
            <a:lvl2pPr>
              <a:defRPr sz="1300"/>
            </a:lvl2pPr>
            <a:lvl3pPr>
              <a:defRPr sz="1100"/>
            </a:lvl3pPr>
            <a:lvl4pPr>
              <a:defRPr sz="1000"/>
            </a:lvl4pPr>
            <a:lvl5pPr>
              <a:defRPr sz="10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5E9EFF"/>
            </a:gs>
            <a:gs pos="16000">
              <a:srgbClr val="0070C0"/>
            </a:gs>
            <a:gs pos="63000">
              <a:srgbClr val="C4D6EB"/>
            </a:gs>
            <a:gs pos="100000">
              <a:srgbClr val="FFEBFA"/>
            </a:gs>
          </a:gsLst>
          <a:lin ang="5400000" scaled="0"/>
          <a:tileRect/>
        </a:gradFill>
        <a:effectLst/>
      </p:bgPr>
    </p:bg>
    <p:spTree>
      <p:nvGrpSpPr>
        <p:cNvPr id="1" name=""/>
        <p:cNvGrpSpPr/>
        <p:nvPr/>
      </p:nvGrpSpPr>
      <p:grpSpPr>
        <a:xfrm>
          <a:off x="0" y="0"/>
          <a:ext cx="0" cy="0"/>
          <a:chOff x="0" y="0"/>
          <a:chExt cx="0" cy="0"/>
        </a:xfrm>
      </p:grpSpPr>
      <p:sp>
        <p:nvSpPr>
          <p:cNvPr id="7" name="Pie 6"/>
          <p:cNvSpPr/>
          <p:nvPr/>
        </p:nvSpPr>
        <p:spPr>
          <a:xfrm>
            <a:off x="-897519" y="-870316"/>
            <a:ext cx="1802776" cy="1748146"/>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lIns="99276" tIns="49638" rIns="99276" bIns="49638" anchor="ctr"/>
          <a:lstStyle>
            <a:extLst/>
          </a:lstStyle>
          <a:p>
            <a:pPr algn="ctr" eaLnBrk="1" latinLnBrk="0" hangingPunct="1"/>
            <a:endParaRPr kumimoji="0" lang="en-US"/>
          </a:p>
        </p:txBody>
      </p:sp>
      <p:sp>
        <p:nvSpPr>
          <p:cNvPr id="8" name="Oval 7"/>
          <p:cNvSpPr/>
          <p:nvPr/>
        </p:nvSpPr>
        <p:spPr>
          <a:xfrm>
            <a:off x="185698" y="22510"/>
            <a:ext cx="1872410" cy="1815670"/>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lIns="99276" tIns="49638" rIns="99276" bIns="49638" anchor="ctr"/>
          <a:lstStyle>
            <a:extLst/>
          </a:lstStyle>
          <a:p>
            <a:pPr algn="ctr" eaLnBrk="1" latinLnBrk="0" hangingPunct="1"/>
            <a:endParaRPr kumimoji="0" lang="en-US"/>
          </a:p>
        </p:txBody>
      </p:sp>
      <p:sp>
        <p:nvSpPr>
          <p:cNvPr id="11" name="Donut 10"/>
          <p:cNvSpPr/>
          <p:nvPr/>
        </p:nvSpPr>
        <p:spPr>
          <a:xfrm rot="2315675">
            <a:off x="201170" y="1125416"/>
            <a:ext cx="1238289" cy="1176132"/>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lIns="99276" tIns="49638" rIns="99276" bIns="49638" anchor="ctr"/>
          <a:lstStyle>
            <a:extLst/>
          </a:lstStyle>
          <a:p>
            <a:pPr algn="ctr" eaLnBrk="1" latinLnBrk="0" hangingPunct="1"/>
            <a:endParaRPr kumimoji="0" lang="en-US"/>
          </a:p>
        </p:txBody>
      </p:sp>
      <p:sp>
        <p:nvSpPr>
          <p:cNvPr id="12" name="Rectangle 11"/>
          <p:cNvSpPr/>
          <p:nvPr/>
        </p:nvSpPr>
        <p:spPr>
          <a:xfrm>
            <a:off x="1114161" y="-58"/>
            <a:ext cx="8944240" cy="7315258"/>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9276" tIns="49638" rIns="99276" bIns="49638" anchor="ctr"/>
          <a:lstStyle>
            <a:extLst/>
          </a:lstStyle>
          <a:p>
            <a:pPr algn="ctr" eaLnBrk="1" latinLnBrk="0" hangingPunct="1"/>
            <a:endParaRPr kumimoji="0" lang="en-US"/>
          </a:p>
        </p:txBody>
      </p:sp>
      <p:sp>
        <p:nvSpPr>
          <p:cNvPr id="5" name="Title Placeholder 4"/>
          <p:cNvSpPr>
            <a:spLocks noGrp="1"/>
          </p:cNvSpPr>
          <p:nvPr>
            <p:ph type="title"/>
          </p:nvPr>
        </p:nvSpPr>
        <p:spPr>
          <a:xfrm>
            <a:off x="1579169" y="292947"/>
            <a:ext cx="8247888" cy="1219200"/>
          </a:xfrm>
          <a:prstGeom prst="rect">
            <a:avLst/>
          </a:prstGeom>
        </p:spPr>
        <p:txBody>
          <a:bodyPr lIns="99276" tIns="49638" rIns="99276" bIns="49638"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579169" y="1544320"/>
            <a:ext cx="8247888" cy="5120640"/>
          </a:xfrm>
          <a:prstGeom prst="rect">
            <a:avLst/>
          </a:prstGeom>
        </p:spPr>
        <p:txBody>
          <a:bodyPr lIns="99276" tIns="49638" rIns="99276" bIns="49638">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939540" y="6725920"/>
            <a:ext cx="2346960" cy="508000"/>
          </a:xfrm>
          <a:prstGeom prst="rect">
            <a:avLst/>
          </a:prstGeom>
        </p:spPr>
        <p:txBody>
          <a:bodyPr lIns="99276" tIns="49638" rIns="99276" bIns="49638" anchor="b"/>
          <a:lstStyle>
            <a:lvl1pPr algn="r" eaLnBrk="1" latinLnBrk="0" hangingPunct="1">
              <a:defRPr kumimoji="0" sz="1300">
                <a:solidFill>
                  <a:schemeClr val="bg2">
                    <a:shade val="50000"/>
                    <a:satMod val="200000"/>
                  </a:schemeClr>
                </a:solidFill>
              </a:defRPr>
            </a:lvl1pPr>
            <a:extLst/>
          </a:lstStyle>
          <a:p>
            <a:fld id="{E53FB66D-865D-4B28-B05E-CC46D9172F61}" type="datetime1">
              <a:rPr lang="en-US" smtClean="0"/>
              <a:t>4/29/2020</a:t>
            </a:fld>
            <a:endParaRPr lang="en-US"/>
          </a:p>
        </p:txBody>
      </p:sp>
      <p:sp>
        <p:nvSpPr>
          <p:cNvPr id="10" name="Footer Placeholder 9"/>
          <p:cNvSpPr>
            <a:spLocks noGrp="1"/>
          </p:cNvSpPr>
          <p:nvPr>
            <p:ph type="ftr" sz="quarter" idx="3"/>
          </p:nvPr>
        </p:nvSpPr>
        <p:spPr>
          <a:xfrm>
            <a:off x="6286500" y="6725920"/>
            <a:ext cx="3185160" cy="508000"/>
          </a:xfrm>
          <a:prstGeom prst="rect">
            <a:avLst/>
          </a:prstGeom>
        </p:spPr>
        <p:txBody>
          <a:bodyPr lIns="99276" tIns="49638" rIns="99276" bIns="49638" anchor="b"/>
          <a:lstStyle>
            <a:lvl1pPr eaLnBrk="1" latinLnBrk="0" hangingPunct="1">
              <a:defRPr kumimoji="0" sz="13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9475013" y="6725920"/>
            <a:ext cx="502920" cy="508000"/>
          </a:xfrm>
          <a:prstGeom prst="rect">
            <a:avLst/>
          </a:prstGeom>
        </p:spPr>
        <p:txBody>
          <a:bodyPr lIns="99276" tIns="49638" rIns="99276" bIns="49638" anchor="b"/>
          <a:lstStyle>
            <a:lvl1pPr algn="ctr" eaLnBrk="1" latinLnBrk="0" hangingPunct="1">
              <a:defRPr kumimoji="0" sz="1300">
                <a:solidFill>
                  <a:schemeClr val="bg2">
                    <a:shade val="50000"/>
                    <a:satMod val="200000"/>
                  </a:schemeClr>
                </a:solidFill>
                <a:effectLst/>
              </a:defRPr>
            </a:lvl1pPr>
            <a:extLst/>
          </a:lstStyle>
          <a:p>
            <a:fld id="{DC8EC915-A327-4D78-BCC4-F891DB082CED}" type="slidenum">
              <a:rPr lang="en-US" smtClean="0"/>
              <a:pPr/>
              <a:t>‹#›</a:t>
            </a:fld>
            <a:endParaRPr lang="en-US"/>
          </a:p>
        </p:txBody>
      </p:sp>
      <p:sp>
        <p:nvSpPr>
          <p:cNvPr id="15" name="Rectangle 14"/>
          <p:cNvSpPr/>
          <p:nvPr/>
        </p:nvSpPr>
        <p:spPr bwMode="invGray">
          <a:xfrm>
            <a:off x="1116483" y="-58"/>
            <a:ext cx="80467" cy="7315258"/>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9276" tIns="49638" rIns="99276" bIns="49638"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hf hdr="0" ftr="0" dt="0"/>
  <p:txStyles>
    <p:titleStyle>
      <a:lvl1pPr algn="l" rtl="0" eaLnBrk="1" latinLnBrk="0" hangingPunct="1">
        <a:spcBef>
          <a:spcPct val="0"/>
        </a:spcBef>
        <a:buNone/>
        <a:defRPr kumimoji="0" sz="47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97106" indent="-307757" algn="l" rtl="0" eaLnBrk="1" latinLnBrk="0" hangingPunct="1">
        <a:lnSpc>
          <a:spcPct val="100000"/>
        </a:lnSpc>
        <a:spcBef>
          <a:spcPts val="651"/>
        </a:spcBef>
        <a:buClr>
          <a:schemeClr val="accent1"/>
        </a:buClr>
        <a:buSzPct val="80000"/>
        <a:buFont typeface="Wingdings 2"/>
        <a:buChar char=""/>
        <a:defRPr kumimoji="0" sz="3500" kern="1200">
          <a:solidFill>
            <a:schemeClr val="tx1"/>
          </a:solidFill>
          <a:latin typeface="+mn-lt"/>
          <a:ea typeface="+mn-ea"/>
          <a:cs typeface="+mn-cs"/>
        </a:defRPr>
      </a:lvl1pPr>
      <a:lvl2pPr marL="694935" indent="-258119" algn="l" rtl="0" eaLnBrk="1" latinLnBrk="0" hangingPunct="1">
        <a:lnSpc>
          <a:spcPct val="100000"/>
        </a:lnSpc>
        <a:spcBef>
          <a:spcPts val="597"/>
        </a:spcBef>
        <a:buClr>
          <a:schemeClr val="accent1"/>
        </a:buClr>
        <a:buFont typeface="Verdana"/>
        <a:buChar char="◦"/>
        <a:defRPr kumimoji="0" sz="3000" kern="1200">
          <a:solidFill>
            <a:schemeClr val="tx1"/>
          </a:solidFill>
          <a:latin typeface="+mn-lt"/>
          <a:ea typeface="+mn-ea"/>
          <a:cs typeface="+mn-cs"/>
        </a:defRPr>
      </a:lvl2pPr>
      <a:lvl3pPr marL="962981" indent="-248191" algn="l" rtl="0" eaLnBrk="1" latinLnBrk="0" hangingPunct="1">
        <a:lnSpc>
          <a:spcPct val="100000"/>
        </a:lnSpc>
        <a:spcBef>
          <a:spcPct val="20000"/>
        </a:spcBef>
        <a:buClr>
          <a:schemeClr val="accent2"/>
        </a:buClr>
        <a:buFont typeface="Wingdings 2"/>
        <a:buChar char=""/>
        <a:defRPr kumimoji="0" sz="2600" kern="1200">
          <a:solidFill>
            <a:schemeClr val="tx1"/>
          </a:solidFill>
          <a:latin typeface="+mn-lt"/>
          <a:ea typeface="+mn-ea"/>
          <a:cs typeface="+mn-cs"/>
        </a:defRPr>
      </a:lvl3pPr>
      <a:lvl4pPr marL="1191317" indent="-188625" algn="l" rtl="0" eaLnBrk="1" latinLnBrk="0" hangingPunct="1">
        <a:lnSpc>
          <a:spcPct val="100000"/>
        </a:lnSpc>
        <a:spcBef>
          <a:spcPct val="20000"/>
        </a:spcBef>
        <a:buClr>
          <a:schemeClr val="accent3"/>
        </a:buClr>
        <a:buFont typeface="Wingdings 2"/>
        <a:buChar char=""/>
        <a:defRPr kumimoji="0" sz="2200" kern="1200">
          <a:solidFill>
            <a:schemeClr val="tx1"/>
          </a:solidFill>
          <a:latin typeface="+mn-lt"/>
          <a:ea typeface="+mn-ea"/>
          <a:cs typeface="+mn-cs"/>
        </a:defRPr>
      </a:lvl4pPr>
      <a:lvl5pPr marL="1409725" indent="-198553" algn="l" rtl="0" eaLnBrk="1" latinLnBrk="0" hangingPunct="1">
        <a:lnSpc>
          <a:spcPct val="100000"/>
        </a:lnSpc>
        <a:spcBef>
          <a:spcPct val="20000"/>
        </a:spcBef>
        <a:buClr>
          <a:schemeClr val="accent4"/>
        </a:buClr>
        <a:buFont typeface="Wingdings 2"/>
        <a:buChar char=""/>
        <a:defRPr kumimoji="0" sz="2200" kern="1200">
          <a:solidFill>
            <a:schemeClr val="tx1"/>
          </a:solidFill>
          <a:latin typeface="+mn-lt"/>
          <a:ea typeface="+mn-ea"/>
          <a:cs typeface="+mn-cs"/>
        </a:defRPr>
      </a:lvl5pPr>
      <a:lvl6pPr marL="1638061" indent="-198553" algn="l" rtl="0" eaLnBrk="1" latinLnBrk="0" hangingPunct="1">
        <a:lnSpc>
          <a:spcPct val="100000"/>
        </a:lnSpc>
        <a:spcBef>
          <a:spcPct val="20000"/>
        </a:spcBef>
        <a:buClr>
          <a:schemeClr val="accent5"/>
        </a:buClr>
        <a:buFont typeface="Wingdings 2"/>
        <a:buChar char=""/>
        <a:defRPr kumimoji="0" sz="2200" kern="1200">
          <a:solidFill>
            <a:schemeClr val="tx1"/>
          </a:solidFill>
          <a:latin typeface="+mn-lt"/>
          <a:ea typeface="+mn-ea"/>
          <a:cs typeface="+mn-cs"/>
        </a:defRPr>
      </a:lvl6pPr>
      <a:lvl7pPr marL="1866396" indent="-198553" algn="l" rtl="0" eaLnBrk="1" latinLnBrk="0" hangingPunct="1">
        <a:lnSpc>
          <a:spcPct val="100000"/>
        </a:lnSpc>
        <a:spcBef>
          <a:spcPct val="20000"/>
        </a:spcBef>
        <a:buClr>
          <a:schemeClr val="accent6"/>
        </a:buClr>
        <a:buFont typeface="Wingdings 2"/>
        <a:buChar char=""/>
        <a:defRPr kumimoji="0" sz="2200" kern="1200">
          <a:solidFill>
            <a:schemeClr val="tx1"/>
          </a:solidFill>
          <a:latin typeface="+mn-lt"/>
          <a:ea typeface="+mn-ea"/>
          <a:cs typeface="+mn-cs"/>
        </a:defRPr>
      </a:lvl7pPr>
      <a:lvl8pPr marL="2084805" indent="-198553" algn="l" rtl="0" eaLnBrk="1" latinLnBrk="0" hangingPunct="1">
        <a:lnSpc>
          <a:spcPct val="100000"/>
        </a:lnSpc>
        <a:spcBef>
          <a:spcPct val="20000"/>
        </a:spcBef>
        <a:buClr>
          <a:schemeClr val="accent6"/>
        </a:buClr>
        <a:buFont typeface="Wingdings 2"/>
        <a:buChar char=""/>
        <a:defRPr kumimoji="0" sz="2200" kern="1200">
          <a:solidFill>
            <a:schemeClr val="tx1"/>
          </a:solidFill>
          <a:latin typeface="+mn-lt"/>
          <a:ea typeface="+mn-ea"/>
          <a:cs typeface="+mn-cs"/>
        </a:defRPr>
      </a:lvl8pPr>
      <a:lvl9pPr marL="2313140" indent="-198553" algn="l" rtl="0" eaLnBrk="1" latinLnBrk="0" hangingPunct="1">
        <a:lnSpc>
          <a:spcPct val="100000"/>
        </a:lnSpc>
        <a:spcBef>
          <a:spcPct val="20000"/>
        </a:spcBef>
        <a:buClr>
          <a:schemeClr val="accent6"/>
        </a:buClr>
        <a:buFont typeface="Wingdings 2"/>
        <a:buChar char=""/>
        <a:defRPr kumimoji="0" sz="22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96382" algn="l" rtl="0" eaLnBrk="1" latinLnBrk="0" hangingPunct="1">
        <a:defRPr kumimoji="0" kern="1200">
          <a:solidFill>
            <a:schemeClr val="tx1"/>
          </a:solidFill>
          <a:latin typeface="+mn-lt"/>
          <a:ea typeface="+mn-ea"/>
          <a:cs typeface="+mn-cs"/>
        </a:defRPr>
      </a:lvl2pPr>
      <a:lvl3pPr marL="992764" algn="l" rtl="0" eaLnBrk="1" latinLnBrk="0" hangingPunct="1">
        <a:defRPr kumimoji="0" kern="1200">
          <a:solidFill>
            <a:schemeClr val="tx1"/>
          </a:solidFill>
          <a:latin typeface="+mn-lt"/>
          <a:ea typeface="+mn-ea"/>
          <a:cs typeface="+mn-cs"/>
        </a:defRPr>
      </a:lvl3pPr>
      <a:lvl4pPr marL="1489146" algn="l" rtl="0" eaLnBrk="1" latinLnBrk="0" hangingPunct="1">
        <a:defRPr kumimoji="0" kern="1200">
          <a:solidFill>
            <a:schemeClr val="tx1"/>
          </a:solidFill>
          <a:latin typeface="+mn-lt"/>
          <a:ea typeface="+mn-ea"/>
          <a:cs typeface="+mn-cs"/>
        </a:defRPr>
      </a:lvl4pPr>
      <a:lvl5pPr marL="1985528" algn="l" rtl="0" eaLnBrk="1" latinLnBrk="0" hangingPunct="1">
        <a:defRPr kumimoji="0" kern="1200">
          <a:solidFill>
            <a:schemeClr val="tx1"/>
          </a:solidFill>
          <a:latin typeface="+mn-lt"/>
          <a:ea typeface="+mn-ea"/>
          <a:cs typeface="+mn-cs"/>
        </a:defRPr>
      </a:lvl5pPr>
      <a:lvl6pPr marL="2481910" algn="l" rtl="0" eaLnBrk="1" latinLnBrk="0" hangingPunct="1">
        <a:defRPr kumimoji="0" kern="1200">
          <a:solidFill>
            <a:schemeClr val="tx1"/>
          </a:solidFill>
          <a:latin typeface="+mn-lt"/>
          <a:ea typeface="+mn-ea"/>
          <a:cs typeface="+mn-cs"/>
        </a:defRPr>
      </a:lvl6pPr>
      <a:lvl7pPr marL="2978292" algn="l" rtl="0" eaLnBrk="1" latinLnBrk="0" hangingPunct="1">
        <a:defRPr kumimoji="0" kern="1200">
          <a:solidFill>
            <a:schemeClr val="tx1"/>
          </a:solidFill>
          <a:latin typeface="+mn-lt"/>
          <a:ea typeface="+mn-ea"/>
          <a:cs typeface="+mn-cs"/>
        </a:defRPr>
      </a:lvl7pPr>
      <a:lvl8pPr marL="3474674" algn="l" rtl="0" eaLnBrk="1" latinLnBrk="0" hangingPunct="1">
        <a:defRPr kumimoji="0" kern="1200">
          <a:solidFill>
            <a:schemeClr val="tx1"/>
          </a:solidFill>
          <a:latin typeface="+mn-lt"/>
          <a:ea typeface="+mn-ea"/>
          <a:cs typeface="+mn-cs"/>
        </a:defRPr>
      </a:lvl8pPr>
      <a:lvl9pPr marL="3971056"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05000" y="381000"/>
            <a:ext cx="7086600" cy="769441"/>
          </a:xfrm>
          <a:prstGeom prst="rect">
            <a:avLst/>
          </a:prstGeom>
          <a:noFill/>
        </p:spPr>
        <p:txBody>
          <a:bodyPr wrap="square" rtlCol="0">
            <a:spAutoFit/>
          </a:bodyPr>
          <a:lstStyle/>
          <a:p>
            <a:pPr algn="ctr"/>
            <a:r>
              <a:rPr lang="en-US" sz="4400" b="1" dirty="0" err="1" smtClean="0">
                <a:solidFill>
                  <a:srgbClr val="002060"/>
                </a:solidFill>
                <a:effectLst>
                  <a:outerShdw blurRad="38100" dist="38100" dir="2700000" algn="tl">
                    <a:srgbClr val="000000">
                      <a:alpha val="43137"/>
                    </a:srgbClr>
                  </a:outerShdw>
                </a:effectLst>
              </a:rPr>
              <a:t>Didactica</a:t>
            </a:r>
            <a:r>
              <a:rPr lang="en-US" sz="4400" b="1" dirty="0" smtClean="0">
                <a:solidFill>
                  <a:srgbClr val="002060"/>
                </a:solidFill>
                <a:effectLst>
                  <a:outerShdw blurRad="38100" dist="38100" dir="2700000" algn="tl">
                    <a:srgbClr val="000000">
                      <a:alpha val="43137"/>
                    </a:srgbClr>
                  </a:outerShdw>
                </a:effectLst>
              </a:rPr>
              <a:t> </a:t>
            </a:r>
            <a:r>
              <a:rPr lang="en-US" sz="4400" b="1" dirty="0" err="1" smtClean="0">
                <a:solidFill>
                  <a:srgbClr val="002060"/>
                </a:solidFill>
                <a:effectLst>
                  <a:outerShdw blurRad="38100" dist="38100" dir="2700000" algn="tl">
                    <a:srgbClr val="000000">
                      <a:alpha val="43137"/>
                    </a:srgbClr>
                  </a:outerShdw>
                </a:effectLst>
              </a:rPr>
              <a:t>specialit</a:t>
            </a:r>
            <a:r>
              <a:rPr lang="vi-VN" sz="4400" b="1" dirty="0" smtClean="0">
                <a:solidFill>
                  <a:srgbClr val="002060"/>
                </a:solidFill>
                <a:effectLst>
                  <a:outerShdw blurRad="38100" dist="38100" dir="2700000" algn="tl">
                    <a:srgbClr val="000000">
                      <a:alpha val="43137"/>
                    </a:srgbClr>
                  </a:outerShdw>
                </a:effectLst>
              </a:rPr>
              <a:t>ăţ</a:t>
            </a:r>
            <a:r>
              <a:rPr lang="en-US" sz="4400" b="1" dirty="0" smtClean="0">
                <a:solidFill>
                  <a:srgbClr val="002060"/>
                </a:solidFill>
                <a:effectLst>
                  <a:outerShdw blurRad="38100" dist="38100" dir="2700000" algn="tl">
                    <a:srgbClr val="000000">
                      <a:alpha val="43137"/>
                    </a:srgbClr>
                  </a:outerShdw>
                </a:effectLst>
              </a:rPr>
              <a:t>ii</a:t>
            </a:r>
            <a:endParaRPr lang="en-US" sz="4400" b="1" dirty="0">
              <a:solidFill>
                <a:srgbClr val="002060"/>
              </a:solidFill>
              <a:effectLst>
                <a:outerShdw blurRad="38100" dist="38100" dir="2700000" algn="tl">
                  <a:srgbClr val="000000">
                    <a:alpha val="43137"/>
                  </a:srgbClr>
                </a:outerShdw>
              </a:effectLst>
            </a:endParaRPr>
          </a:p>
        </p:txBody>
      </p:sp>
      <p:sp>
        <p:nvSpPr>
          <p:cNvPr id="7" name="TextBox 6"/>
          <p:cNvSpPr txBox="1"/>
          <p:nvPr/>
        </p:nvSpPr>
        <p:spPr>
          <a:xfrm>
            <a:off x="3657600" y="1219200"/>
            <a:ext cx="3505200" cy="523220"/>
          </a:xfrm>
          <a:prstGeom prst="rect">
            <a:avLst/>
          </a:prstGeom>
          <a:noFill/>
        </p:spPr>
        <p:txBody>
          <a:bodyPr wrap="square" rtlCol="0">
            <a:spAutoFit/>
          </a:bodyPr>
          <a:lstStyle/>
          <a:p>
            <a:pPr algn="ctr"/>
            <a:r>
              <a:rPr lang="en-US" sz="2800" b="1" smtClean="0">
                <a:solidFill>
                  <a:srgbClr val="002060"/>
                </a:solidFill>
                <a:effectLst>
                  <a:outerShdw blurRad="38100" dist="38100" dir="2700000" algn="tl">
                    <a:srgbClr val="000000">
                      <a:alpha val="43137"/>
                    </a:srgbClr>
                  </a:outerShdw>
                </a:effectLst>
              </a:rPr>
              <a:t>2019 </a:t>
            </a:r>
            <a:r>
              <a:rPr lang="en-US" sz="2800" b="1" smtClean="0">
                <a:solidFill>
                  <a:srgbClr val="002060"/>
                </a:solidFill>
                <a:effectLst>
                  <a:outerShdw blurRad="38100" dist="38100" dir="2700000" algn="tl">
                    <a:srgbClr val="000000">
                      <a:alpha val="43137"/>
                    </a:srgbClr>
                  </a:outerShdw>
                </a:effectLst>
              </a:rPr>
              <a:t>- </a:t>
            </a:r>
            <a:r>
              <a:rPr lang="en-US" sz="2800" b="1" smtClean="0">
                <a:solidFill>
                  <a:srgbClr val="002060"/>
                </a:solidFill>
                <a:effectLst>
                  <a:outerShdw blurRad="38100" dist="38100" dir="2700000" algn="tl">
                    <a:srgbClr val="000000">
                      <a:alpha val="43137"/>
                    </a:srgbClr>
                  </a:outerShdw>
                </a:effectLst>
              </a:rPr>
              <a:t>2020</a:t>
            </a:r>
            <a:endParaRPr lang="en-US" sz="2800" b="1" dirty="0">
              <a:solidFill>
                <a:srgbClr val="002060"/>
              </a:solidFill>
              <a:effectLst>
                <a:outerShdw blurRad="38100" dist="38100" dir="2700000" algn="tl">
                  <a:srgbClr val="000000">
                    <a:alpha val="43137"/>
                  </a:srgbClr>
                </a:outerShdw>
              </a:effectLst>
            </a:endParaRPr>
          </a:p>
        </p:txBody>
      </p:sp>
      <p:sp>
        <p:nvSpPr>
          <p:cNvPr id="8" name="TextBox 7"/>
          <p:cNvSpPr txBox="1"/>
          <p:nvPr/>
        </p:nvSpPr>
        <p:spPr>
          <a:xfrm>
            <a:off x="2286000" y="1981200"/>
            <a:ext cx="6553200" cy="1754326"/>
          </a:xfrm>
          <a:prstGeom prst="rect">
            <a:avLst/>
          </a:prstGeom>
          <a:noFill/>
        </p:spPr>
        <p:txBody>
          <a:bodyPr wrap="square" rtlCol="0">
            <a:spAutoFit/>
          </a:bodyPr>
          <a:lstStyle/>
          <a:p>
            <a:pPr algn="ctr">
              <a:buFontTx/>
              <a:buChar char="-"/>
            </a:pPr>
            <a:r>
              <a:rPr lang="en-US" sz="3600" b="1" smtClean="0">
                <a:solidFill>
                  <a:srgbClr val="002060"/>
                </a:solidFill>
                <a:effectLst>
                  <a:outerShdw blurRad="38100" dist="38100" dir="2700000" algn="tl">
                    <a:srgbClr val="000000">
                      <a:alpha val="43137"/>
                    </a:srgbClr>
                  </a:outerShdw>
                </a:effectLst>
              </a:rPr>
              <a:t>Proiect </a:t>
            </a:r>
            <a:r>
              <a:rPr lang="en-US" sz="3600" b="1" smtClean="0">
                <a:solidFill>
                  <a:srgbClr val="002060"/>
                </a:solidFill>
                <a:effectLst>
                  <a:outerShdw blurRad="38100" dist="38100" dir="2700000" algn="tl">
                    <a:srgbClr val="000000">
                      <a:alpha val="43137"/>
                    </a:srgbClr>
                  </a:outerShdw>
                </a:effectLst>
              </a:rPr>
              <a:t>individual </a:t>
            </a:r>
            <a:endParaRPr lang="en-US" sz="3600" b="1" smtClean="0">
              <a:solidFill>
                <a:srgbClr val="002060"/>
              </a:solidFill>
              <a:effectLst>
                <a:outerShdw blurRad="38100" dist="38100" dir="2700000" algn="tl">
                  <a:srgbClr val="000000">
                    <a:alpha val="43137"/>
                  </a:srgbClr>
                </a:outerShdw>
              </a:effectLst>
            </a:endParaRPr>
          </a:p>
          <a:p>
            <a:pPr algn="ctr">
              <a:buFontTx/>
              <a:buChar char="-"/>
            </a:pPr>
            <a:r>
              <a:rPr lang="ro-RO" sz="3600" b="1" smtClean="0"/>
              <a:t>Evoluţia interfeţelor om </a:t>
            </a:r>
            <a:r>
              <a:rPr lang="ro-RO" sz="3600" b="1" smtClean="0"/>
              <a:t>– </a:t>
            </a:r>
            <a:r>
              <a:rPr lang="ro-RO" sz="3600" b="1" smtClean="0"/>
              <a:t>calculator</a:t>
            </a:r>
            <a:endParaRPr lang="en-US" sz="5400" b="1" dirty="0">
              <a:solidFill>
                <a:srgbClr val="002060"/>
              </a:solidFill>
              <a:effectLst>
                <a:outerShdw blurRad="38100" dist="38100" dir="2700000" algn="tl">
                  <a:srgbClr val="000000">
                    <a:alpha val="43137"/>
                  </a:srgbClr>
                </a:outerShdw>
              </a:effectLst>
            </a:endParaRPr>
          </a:p>
        </p:txBody>
      </p:sp>
      <p:sp>
        <p:nvSpPr>
          <p:cNvPr id="10" name="Rectangle 9"/>
          <p:cNvSpPr/>
          <p:nvPr/>
        </p:nvSpPr>
        <p:spPr>
          <a:xfrm>
            <a:off x="1752600" y="5334000"/>
            <a:ext cx="7620000" cy="1200329"/>
          </a:xfrm>
          <a:prstGeom prst="rect">
            <a:avLst/>
          </a:prstGeom>
          <a:noFill/>
          <a:ln>
            <a:solidFill>
              <a:srgbClr val="0066CC"/>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r"/>
            <a:r>
              <a:rPr lang="en-US" sz="2400" smtClean="0">
                <a:ln w="10541" cmpd="sng">
                  <a:solidFill>
                    <a:srgbClr val="7D7D7D">
                      <a:tint val="100000"/>
                      <a:shade val="100000"/>
                      <a:satMod val="110000"/>
                    </a:srgbClr>
                  </a:solidFill>
                  <a:prstDash val="solid"/>
                </a:ln>
                <a:solidFill>
                  <a:srgbClr val="002060"/>
                </a:solidFill>
              </a:rPr>
              <a:t>Student</a:t>
            </a:r>
          </a:p>
          <a:p>
            <a:pPr algn="r"/>
            <a:r>
              <a:rPr lang="en-US" sz="2400" smtClean="0">
                <a:ln w="10541" cmpd="sng">
                  <a:solidFill>
                    <a:srgbClr val="7D7D7D">
                      <a:tint val="100000"/>
                      <a:shade val="100000"/>
                      <a:satMod val="110000"/>
                    </a:srgbClr>
                  </a:solidFill>
                  <a:prstDash val="solid"/>
                </a:ln>
                <a:solidFill>
                  <a:srgbClr val="002060"/>
                </a:solidFill>
              </a:rPr>
              <a:t>grupa </a:t>
            </a:r>
          </a:p>
          <a:p>
            <a:pPr algn="r"/>
            <a:r>
              <a:rPr lang="en-US" sz="2400" smtClean="0">
                <a:ln w="10541" cmpd="sng">
                  <a:solidFill>
                    <a:srgbClr val="7D7D7D">
                      <a:tint val="100000"/>
                      <a:shade val="100000"/>
                      <a:satMod val="110000"/>
                    </a:srgbClr>
                  </a:solidFill>
                  <a:prstDash val="solid"/>
                </a:ln>
                <a:solidFill>
                  <a:srgbClr val="002060"/>
                </a:solidFill>
              </a:rPr>
              <a:t>email</a:t>
            </a:r>
            <a:endParaRPr lang="en-US" sz="2400" dirty="0">
              <a:ln w="10541" cmpd="sng">
                <a:solidFill>
                  <a:srgbClr val="7D7D7D">
                    <a:tint val="100000"/>
                    <a:shade val="100000"/>
                    <a:satMod val="110000"/>
                  </a:srgbClr>
                </a:solidFill>
                <a:prstDash val="solid"/>
              </a:ln>
              <a:solidFill>
                <a:srgbClr val="002060"/>
              </a:solidFill>
            </a:endParaRPr>
          </a:p>
        </p:txBody>
      </p:sp>
      <p:sp>
        <p:nvSpPr>
          <p:cNvPr id="11" name="Slide Number Placeholder 10"/>
          <p:cNvSpPr>
            <a:spLocks noGrp="1"/>
          </p:cNvSpPr>
          <p:nvPr>
            <p:ph type="sldNum" sz="quarter" idx="12"/>
          </p:nvPr>
        </p:nvSpPr>
        <p:spPr/>
        <p:txBody>
          <a:bodyPr/>
          <a:lstStyle/>
          <a:p>
            <a:fld id="{DC8EC915-A327-4D78-BCC4-F891DB082CED}" type="slidenum">
              <a:rPr lang="en-US" smtClean="0"/>
              <a:pPr/>
              <a:t>1</a:t>
            </a:fld>
            <a:endParaRPr lang="en-US"/>
          </a:p>
        </p:txBody>
      </p:sp>
    </p:spTree>
    <p:extLst>
      <p:ext uri="{BB962C8B-B14F-4D97-AF65-F5344CB8AC3E}">
        <p14:creationId xmlns:p14="http://schemas.microsoft.com/office/powerpoint/2010/main" xmlns="" val="12979522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446261"/>
            <a:ext cx="3505200" cy="553998"/>
          </a:xfrm>
          <a:prstGeom prst="rect">
            <a:avLst/>
          </a:prstGeom>
          <a:noFill/>
        </p:spPr>
        <p:txBody>
          <a:bodyPr wrap="square" rtlCol="0">
            <a:spAutoFit/>
          </a:bodyPr>
          <a:lstStyle/>
          <a:p>
            <a:r>
              <a:rPr lang="en-US" sz="3000" b="1" dirty="0" err="1" smtClean="0">
                <a:solidFill>
                  <a:srgbClr val="002060"/>
                </a:solidFill>
                <a:effectLst>
                  <a:outerShdw blurRad="38100" dist="38100" dir="2700000" algn="tl">
                    <a:srgbClr val="000000">
                      <a:alpha val="43137"/>
                    </a:srgbClr>
                  </a:outerShdw>
                </a:effectLst>
              </a:rPr>
              <a:t>Cuprins</a:t>
            </a:r>
            <a:r>
              <a:rPr lang="en-US" sz="3000" b="1" dirty="0" smtClean="0">
                <a:solidFill>
                  <a:srgbClr val="002060"/>
                </a:solidFill>
                <a:effectLst>
                  <a:outerShdw blurRad="38100" dist="38100" dir="2700000" algn="tl">
                    <a:srgbClr val="000000">
                      <a:alpha val="43137"/>
                    </a:srgbClr>
                  </a:outerShdw>
                </a:effectLst>
              </a:rPr>
              <a:t>: </a:t>
            </a:r>
            <a:endParaRPr lang="en-US" sz="3000" b="1" dirty="0">
              <a:solidFill>
                <a:srgbClr val="002060"/>
              </a:solidFill>
              <a:effectLst>
                <a:outerShdw blurRad="38100" dist="38100" dir="2700000" algn="tl">
                  <a:srgbClr val="000000">
                    <a:alpha val="43137"/>
                  </a:srgbClr>
                </a:outerShdw>
              </a:effectLst>
            </a:endParaRPr>
          </a:p>
        </p:txBody>
      </p:sp>
      <p:sp>
        <p:nvSpPr>
          <p:cNvPr id="4" name="TextBox 3"/>
          <p:cNvSpPr txBox="1"/>
          <p:nvPr/>
        </p:nvSpPr>
        <p:spPr>
          <a:xfrm>
            <a:off x="1524000" y="1219200"/>
            <a:ext cx="6477000" cy="2954655"/>
          </a:xfrm>
          <a:prstGeom prst="rect">
            <a:avLst/>
          </a:prstGeom>
          <a:noFill/>
        </p:spPr>
        <p:txBody>
          <a:bodyPr wrap="square" rtlCol="0">
            <a:spAutoFit/>
          </a:bodyPr>
          <a:lstStyle/>
          <a:p>
            <a:pPr marL="342900" lvl="0" indent="-342900">
              <a:buFont typeface="+mj-lt"/>
              <a:buAutoNum type="arabicPeriod"/>
            </a:pPr>
            <a:r>
              <a:rPr lang="ro-RO" sz="2400" dirty="0" smtClean="0">
                <a:effectLst>
                  <a:outerShdw blurRad="38100" dist="38100" dir="2700000" algn="tl">
                    <a:srgbClr val="000000">
                      <a:alpha val="43137"/>
                    </a:srgbClr>
                  </a:outerShdw>
                </a:effectLst>
              </a:rPr>
              <a:t>Introducere</a:t>
            </a:r>
            <a:endParaRPr lang="en-US" sz="2400" dirty="0">
              <a:effectLst>
                <a:outerShdw blurRad="38100" dist="38100" dir="2700000" algn="tl">
                  <a:srgbClr val="000000">
                    <a:alpha val="43137"/>
                  </a:srgbClr>
                </a:outerShdw>
              </a:effectLst>
            </a:endParaRPr>
          </a:p>
          <a:p>
            <a:pPr marL="342900" lvl="0" indent="-342900">
              <a:buFont typeface="+mj-lt"/>
              <a:buAutoNum type="arabicPeriod"/>
            </a:pPr>
            <a:r>
              <a:rPr lang="ro-RO" sz="2400" dirty="0">
                <a:effectLst>
                  <a:outerShdw blurRad="38100" dist="38100" dir="2700000" algn="tl">
                    <a:srgbClr val="000000">
                      <a:alpha val="43137"/>
                    </a:srgbClr>
                  </a:outerShdw>
                </a:effectLst>
              </a:rPr>
              <a:t>Interfeţe </a:t>
            </a:r>
            <a:r>
              <a:rPr lang="en-US" sz="2400" dirty="0" err="1" smtClean="0">
                <a:effectLst>
                  <a:outerShdw blurRad="38100" dist="38100" dir="2700000" algn="tl">
                    <a:srgbClr val="000000">
                      <a:alpha val="43137"/>
                    </a:srgbClr>
                  </a:outerShdw>
                </a:effectLst>
              </a:rPr>
              <a:t>utilizator</a:t>
            </a:r>
            <a:endParaRPr lang="en-US" sz="2400" dirty="0" smtClean="0">
              <a:effectLst>
                <a:outerShdw blurRad="38100" dist="38100" dir="2700000" algn="tl">
                  <a:srgbClr val="000000">
                    <a:alpha val="43137"/>
                  </a:srgbClr>
                </a:outerShdw>
              </a:effectLst>
            </a:endParaRPr>
          </a:p>
          <a:p>
            <a:pPr marL="342900" lvl="0" indent="-342900">
              <a:buFont typeface="+mj-lt"/>
              <a:buAutoNum type="arabicPeriod"/>
            </a:pPr>
            <a:r>
              <a:rPr lang="ro-RO" sz="2400" dirty="0" smtClean="0">
                <a:solidFill>
                  <a:schemeClr val="tx2"/>
                </a:solidFill>
                <a:effectLst>
                  <a:outerShdw blurRad="38100" dist="38100" dir="2700000" algn="tl">
                    <a:srgbClr val="000000">
                      <a:alpha val="43137"/>
                    </a:srgbClr>
                  </a:outerShdw>
                </a:effectLst>
              </a:rPr>
              <a:t>Evoluţia </a:t>
            </a:r>
            <a:r>
              <a:rPr lang="ro-RO" sz="2400" dirty="0">
                <a:solidFill>
                  <a:schemeClr val="tx2"/>
                </a:solidFill>
                <a:effectLst>
                  <a:outerShdw blurRad="38100" dist="38100" dir="2700000" algn="tl">
                    <a:srgbClr val="000000">
                      <a:alpha val="43137"/>
                    </a:srgbClr>
                  </a:outerShdw>
                </a:effectLst>
              </a:rPr>
              <a:t>interfeţelor de tip linie de </a:t>
            </a:r>
            <a:r>
              <a:rPr lang="ro-RO" sz="2400" dirty="0" smtClean="0">
                <a:solidFill>
                  <a:schemeClr val="tx2"/>
                </a:solidFill>
                <a:effectLst>
                  <a:outerShdw blurRad="38100" dist="38100" dir="2700000" algn="tl">
                    <a:srgbClr val="000000">
                      <a:alpha val="43137"/>
                    </a:srgbClr>
                  </a:outerShdw>
                </a:effectLst>
              </a:rPr>
              <a:t>comandǎ</a:t>
            </a:r>
            <a:endParaRPr lang="en-US" sz="2400" dirty="0">
              <a:solidFill>
                <a:schemeClr val="tx2"/>
              </a:solidFill>
              <a:effectLst>
                <a:outerShdw blurRad="38100" dist="38100" dir="2700000" algn="tl">
                  <a:srgbClr val="000000">
                    <a:alpha val="43137"/>
                  </a:srgbClr>
                </a:outerShdw>
              </a:effectLst>
            </a:endParaRPr>
          </a:p>
          <a:p>
            <a:pPr marL="342900" lvl="0" indent="-342900">
              <a:buFont typeface="+mj-lt"/>
              <a:buAutoNum type="arabicPeriod"/>
            </a:pPr>
            <a:r>
              <a:rPr lang="ro-RO" sz="2400" dirty="0">
                <a:solidFill>
                  <a:srgbClr val="002060"/>
                </a:solidFill>
                <a:effectLst>
                  <a:outerShdw blurRad="38100" dist="38100" dir="2700000" algn="tl">
                    <a:srgbClr val="000000">
                      <a:alpha val="43137"/>
                    </a:srgbClr>
                  </a:outerShdw>
                </a:effectLst>
              </a:rPr>
              <a:t>Evoluţia interfeţelor </a:t>
            </a:r>
            <a:r>
              <a:rPr lang="ro-RO" sz="2400" dirty="0" smtClean="0">
                <a:solidFill>
                  <a:srgbClr val="002060"/>
                </a:solidFill>
                <a:effectLst>
                  <a:outerShdw blurRad="38100" dist="38100" dir="2700000" algn="tl">
                    <a:srgbClr val="000000">
                      <a:alpha val="43137"/>
                    </a:srgbClr>
                  </a:outerShdw>
                </a:effectLst>
              </a:rPr>
              <a:t>grafice</a:t>
            </a:r>
            <a:endParaRPr lang="en-US" sz="2400" dirty="0" smtClean="0">
              <a:solidFill>
                <a:srgbClr val="002060"/>
              </a:solidFill>
              <a:effectLst>
                <a:outerShdw blurRad="38100" dist="38100" dir="2700000" algn="tl">
                  <a:srgbClr val="000000">
                    <a:alpha val="43137"/>
                  </a:srgbClr>
                </a:outerShdw>
              </a:effectLst>
            </a:endParaRPr>
          </a:p>
          <a:p>
            <a:pPr marL="342900" lvl="0" indent="-342900">
              <a:buFont typeface="+mj-lt"/>
              <a:buAutoNum type="arabicPeriod"/>
            </a:pPr>
            <a:r>
              <a:rPr lang="ro-RO" sz="2400" dirty="0" smtClean="0">
                <a:solidFill>
                  <a:srgbClr val="002060"/>
                </a:solidFill>
                <a:effectLst>
                  <a:outerShdw blurRad="38100" dist="38100" dir="2700000" algn="tl">
                    <a:srgbClr val="000000">
                      <a:alpha val="43137"/>
                    </a:srgbClr>
                  </a:outerShdw>
                </a:effectLst>
              </a:rPr>
              <a:t>Tendinţe </a:t>
            </a:r>
            <a:r>
              <a:rPr lang="ro-RO" sz="2400" dirty="0">
                <a:solidFill>
                  <a:srgbClr val="002060"/>
                </a:solidFill>
                <a:effectLst>
                  <a:outerShdw blurRad="38100" dist="38100" dir="2700000" algn="tl">
                    <a:srgbClr val="000000">
                      <a:alpha val="43137"/>
                    </a:srgbClr>
                  </a:outerShdw>
                </a:effectLst>
              </a:rPr>
              <a:t>actuale în evoluţia </a:t>
            </a:r>
            <a:r>
              <a:rPr lang="ro-RO" sz="2400" dirty="0" smtClean="0">
                <a:solidFill>
                  <a:srgbClr val="002060"/>
                </a:solidFill>
                <a:effectLst>
                  <a:outerShdw blurRad="38100" dist="38100" dir="2700000" algn="tl">
                    <a:srgbClr val="000000">
                      <a:alpha val="43137"/>
                    </a:srgbClr>
                  </a:outerShdw>
                </a:effectLst>
              </a:rPr>
              <a:t>interfeţelor</a:t>
            </a:r>
            <a:endParaRPr lang="en-US" sz="2400" dirty="0">
              <a:solidFill>
                <a:srgbClr val="002060"/>
              </a:solidFill>
              <a:effectLst>
                <a:outerShdw blurRad="38100" dist="38100" dir="2700000" algn="tl">
                  <a:srgbClr val="000000">
                    <a:alpha val="43137"/>
                  </a:srgbClr>
                </a:outerShdw>
              </a:effectLst>
            </a:endParaRPr>
          </a:p>
          <a:p>
            <a:pPr marL="342900" lvl="0" indent="-342900">
              <a:buFont typeface="+mj-lt"/>
              <a:buAutoNum type="arabicPeriod"/>
            </a:pPr>
            <a:r>
              <a:rPr lang="ro-RO" sz="2400" dirty="0">
                <a:solidFill>
                  <a:srgbClr val="002060"/>
                </a:solidFill>
                <a:effectLst>
                  <a:outerShdw blurRad="38100" dist="38100" dir="2700000" algn="tl">
                    <a:srgbClr val="000000">
                      <a:alpha val="43137"/>
                    </a:srgbClr>
                  </a:outerShdw>
                </a:effectLst>
              </a:rPr>
              <a:t>Noi tipuri de </a:t>
            </a:r>
            <a:r>
              <a:rPr lang="ro-RO" sz="2400" dirty="0" smtClean="0">
                <a:solidFill>
                  <a:srgbClr val="002060"/>
                </a:solidFill>
                <a:effectLst>
                  <a:outerShdw blurRad="38100" dist="38100" dir="2700000" algn="tl">
                    <a:srgbClr val="000000">
                      <a:alpha val="43137"/>
                    </a:srgbClr>
                  </a:outerShdw>
                </a:effectLst>
              </a:rPr>
              <a:t>interfeţe</a:t>
            </a:r>
            <a:endParaRPr lang="en-US" sz="2400" dirty="0">
              <a:solidFill>
                <a:srgbClr val="002060"/>
              </a:solidFill>
              <a:effectLst>
                <a:outerShdw blurRad="38100" dist="38100" dir="2700000" algn="tl">
                  <a:srgbClr val="000000">
                    <a:alpha val="43137"/>
                  </a:srgbClr>
                </a:outerShdw>
              </a:effectLst>
            </a:endParaRPr>
          </a:p>
          <a:p>
            <a:pPr marL="342900" lvl="0" indent="-342900">
              <a:buFont typeface="+mj-lt"/>
              <a:buAutoNum type="arabicPeriod"/>
            </a:pPr>
            <a:r>
              <a:rPr lang="en-US" sz="2400" dirty="0" err="1" smtClean="0">
                <a:solidFill>
                  <a:srgbClr val="002060"/>
                </a:solidFill>
                <a:effectLst>
                  <a:outerShdw blurRad="38100" dist="38100" dir="2700000" algn="tl">
                    <a:srgbClr val="000000">
                      <a:alpha val="43137"/>
                    </a:srgbClr>
                  </a:outerShdw>
                </a:effectLst>
              </a:rPr>
              <a:t>În</a:t>
            </a:r>
            <a:r>
              <a:rPr lang="en-US" sz="2400" dirty="0" smtClean="0">
                <a:solidFill>
                  <a:srgbClr val="002060"/>
                </a:solidFill>
                <a:effectLst>
                  <a:outerShdw blurRad="38100" dist="38100" dir="2700000" algn="tl">
                    <a:srgbClr val="000000">
                      <a:alpha val="43137"/>
                    </a:srgbClr>
                  </a:outerShdw>
                </a:effectLst>
              </a:rPr>
              <a:t> </a:t>
            </a:r>
            <a:r>
              <a:rPr lang="en-US" sz="2400" dirty="0" err="1" smtClean="0">
                <a:solidFill>
                  <a:srgbClr val="002060"/>
                </a:solidFill>
                <a:effectLst>
                  <a:outerShdw blurRad="38100" dist="38100" dir="2700000" algn="tl">
                    <a:srgbClr val="000000">
                      <a:alpha val="43137"/>
                    </a:srgbClr>
                  </a:outerShdw>
                </a:effectLst>
              </a:rPr>
              <a:t>loc</a:t>
            </a:r>
            <a:r>
              <a:rPr lang="en-US" sz="2400" dirty="0" smtClean="0">
                <a:solidFill>
                  <a:srgbClr val="002060"/>
                </a:solidFill>
                <a:effectLst>
                  <a:outerShdw blurRad="38100" dist="38100" dir="2700000" algn="tl">
                    <a:srgbClr val="000000">
                      <a:alpha val="43137"/>
                    </a:srgbClr>
                  </a:outerShdw>
                </a:effectLst>
              </a:rPr>
              <a:t> de </a:t>
            </a:r>
            <a:r>
              <a:rPr lang="en-US" sz="2400" dirty="0" err="1" smtClean="0">
                <a:solidFill>
                  <a:srgbClr val="002060"/>
                </a:solidFill>
                <a:effectLst>
                  <a:outerShdw blurRad="38100" dist="38100" dir="2700000" algn="tl">
                    <a:srgbClr val="000000">
                      <a:alpha val="43137"/>
                    </a:srgbClr>
                  </a:outerShdw>
                </a:effectLst>
              </a:rPr>
              <a:t>sfârşit</a:t>
            </a:r>
            <a:r>
              <a:rPr lang="en-US" sz="2400" dirty="0" smtClean="0">
                <a:solidFill>
                  <a:srgbClr val="002060"/>
                </a:solidFill>
                <a:effectLst>
                  <a:outerShdw blurRad="38100" dist="38100" dir="2700000" algn="tl">
                    <a:srgbClr val="000000">
                      <a:alpha val="43137"/>
                    </a:srgbClr>
                  </a:outerShdw>
                </a:effectLst>
              </a:rPr>
              <a:t>… </a:t>
            </a:r>
            <a:endParaRPr lang="en-US" sz="2400" dirty="0">
              <a:solidFill>
                <a:srgbClr val="002060"/>
              </a:solidFill>
              <a:effectLst>
                <a:outerShdw blurRad="38100" dist="38100" dir="2700000" algn="tl">
                  <a:srgbClr val="000000">
                    <a:alpha val="43137"/>
                  </a:srgbClr>
                </a:outerShdw>
              </a:effectLst>
            </a:endParaRPr>
          </a:p>
          <a:p>
            <a:endParaRPr lang="en-US" dirty="0"/>
          </a:p>
        </p:txBody>
      </p:sp>
      <p:sp>
        <p:nvSpPr>
          <p:cNvPr id="5" name="Slide Number Placeholder 4"/>
          <p:cNvSpPr>
            <a:spLocks noGrp="1"/>
          </p:cNvSpPr>
          <p:nvPr>
            <p:ph type="sldNum" sz="quarter" idx="12"/>
          </p:nvPr>
        </p:nvSpPr>
        <p:spPr/>
        <p:txBody>
          <a:bodyPr/>
          <a:lstStyle/>
          <a:p>
            <a:fld id="{DC8EC915-A327-4D78-BCC4-F891DB082CED}" type="slidenum">
              <a:rPr lang="en-US" smtClean="0"/>
              <a:pPr/>
              <a:t>10</a:t>
            </a:fld>
            <a:endParaRPr lang="en-US"/>
          </a:p>
        </p:txBody>
      </p:sp>
    </p:spTree>
    <p:extLst>
      <p:ext uri="{BB962C8B-B14F-4D97-AF65-F5344CB8AC3E}">
        <p14:creationId xmlns:p14="http://schemas.microsoft.com/office/powerpoint/2010/main" xmlns="" val="251507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additive="base">
                                        <p:cTn id="23"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additive="base">
                                        <p:cTn id="35"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501134"/>
            <a:ext cx="7391400" cy="523220"/>
          </a:xfrm>
          <a:prstGeom prst="rect">
            <a:avLst/>
          </a:prstGeom>
          <a:noFill/>
        </p:spPr>
        <p:txBody>
          <a:bodyPr wrap="square" rtlCol="0">
            <a:spAutoFit/>
          </a:bodyPr>
          <a:lstStyle/>
          <a:p>
            <a:pPr algn="ctr"/>
            <a:r>
              <a:rPr lang="en-US" sz="2800"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3. </a:t>
            </a:r>
            <a:r>
              <a:rPr lang="ro-RO" sz="2800"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Evoluţia </a:t>
            </a:r>
            <a:r>
              <a:rPr lang="ro-RO" sz="2800"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interfeţelor de tip linie de comandǎ:</a:t>
            </a:r>
            <a:endParaRPr lang="en-US" sz="2800"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Rectangle 3"/>
          <p:cNvSpPr/>
          <p:nvPr/>
        </p:nvSpPr>
        <p:spPr>
          <a:xfrm>
            <a:off x="1524000" y="1114829"/>
            <a:ext cx="8077200" cy="1477328"/>
          </a:xfrm>
          <a:prstGeom prst="rect">
            <a:avLst/>
          </a:prstGeom>
        </p:spPr>
        <p:txBody>
          <a:bodyPr wrap="square">
            <a:spAutoFit/>
          </a:bodyPr>
          <a:lstStyle/>
          <a:p>
            <a:pPr algn="just"/>
            <a:r>
              <a:rPr lang="en-US" i="1" dirty="0" smtClean="0">
                <a:solidFill>
                  <a:srgbClr val="002060"/>
                </a:solidFill>
                <a:latin typeface="Times New Roman" pitchFamily="18" charset="0"/>
                <a:cs typeface="Times New Roman" pitchFamily="18" charset="0"/>
              </a:rPr>
              <a:t>       “Although </a:t>
            </a:r>
            <a:r>
              <a:rPr lang="en-US" i="1" dirty="0">
                <a:solidFill>
                  <a:srgbClr val="002060"/>
                </a:solidFill>
                <a:latin typeface="Times New Roman" pitchFamily="18" charset="0"/>
                <a:cs typeface="Times New Roman" pitchFamily="18" charset="0"/>
              </a:rPr>
              <a:t>most users think of the shell as an interactive command interpreter, it is really a programming language in which each statement runs a command. Because it must satisfy both the interactive and programming aspects of command execution, it is a strange language, shaped as much by history as by design</a:t>
            </a:r>
            <a:r>
              <a:rPr lang="en-US" i="1" dirty="0" smtClean="0">
                <a:solidFill>
                  <a:srgbClr val="002060"/>
                </a:solidFill>
                <a:latin typeface="Times New Roman" pitchFamily="18" charset="0"/>
                <a:cs typeface="Times New Roman" pitchFamily="18" charset="0"/>
              </a:rPr>
              <a:t>.”</a:t>
            </a:r>
          </a:p>
          <a:p>
            <a:pPr algn="r"/>
            <a:r>
              <a:rPr lang="en-US" i="1" dirty="0">
                <a:solidFill>
                  <a:srgbClr val="002060"/>
                </a:solidFill>
                <a:latin typeface="Times New Roman" pitchFamily="18" charset="0"/>
                <a:cs typeface="Times New Roman" pitchFamily="18" charset="0"/>
              </a:rPr>
              <a:t>	</a:t>
            </a:r>
            <a:r>
              <a:rPr lang="en-US" dirty="0" smtClean="0">
                <a:solidFill>
                  <a:srgbClr val="002060"/>
                </a:solidFill>
              </a:rPr>
              <a:t> (Brian Kernighan &amp; Rob Pike)</a:t>
            </a:r>
            <a:r>
              <a:rPr lang="en-US" i="1" dirty="0" smtClean="0">
                <a:solidFill>
                  <a:srgbClr val="002060"/>
                </a:solidFill>
              </a:rPr>
              <a:t> </a:t>
            </a:r>
            <a:endParaRPr lang="en-US" i="1" dirty="0">
              <a:solidFill>
                <a:srgbClr val="002060"/>
              </a:solidFill>
              <a:latin typeface="Times New Roman" pitchFamily="18" charset="0"/>
              <a:cs typeface="Times New Roman" pitchFamily="18" charset="0"/>
            </a:endParaRPr>
          </a:p>
        </p:txBody>
      </p:sp>
      <p:pic>
        <p:nvPicPr>
          <p:cNvPr id="3075" name="Picture 3" descr="C:\Users\nico\Desktop\cli3.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90800" y="2743200"/>
            <a:ext cx="5562600" cy="376255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Slide Number Placeholder 4"/>
          <p:cNvSpPr>
            <a:spLocks noGrp="1"/>
          </p:cNvSpPr>
          <p:nvPr>
            <p:ph type="sldNum" sz="quarter" idx="12"/>
          </p:nvPr>
        </p:nvSpPr>
        <p:spPr/>
        <p:txBody>
          <a:bodyPr/>
          <a:lstStyle/>
          <a:p>
            <a:fld id="{DC8EC915-A327-4D78-BCC4-F891DB082CED}" type="slidenum">
              <a:rPr lang="en-US" smtClean="0"/>
              <a:pPr/>
              <a:t>11</a:t>
            </a:fld>
            <a:endParaRPr lang="en-US"/>
          </a:p>
        </p:txBody>
      </p:sp>
    </p:spTree>
    <p:extLst>
      <p:ext uri="{BB962C8B-B14F-4D97-AF65-F5344CB8AC3E}">
        <p14:creationId xmlns:p14="http://schemas.microsoft.com/office/powerpoint/2010/main" xmlns="" val="4369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anim calcmode="lin" valueType="num">
                                      <p:cBhvr additive="base">
                                        <p:cTn id="17" dur="500" fill="hold"/>
                                        <p:tgtEl>
                                          <p:spTgt spid="3075"/>
                                        </p:tgtEl>
                                        <p:attrNameLst>
                                          <p:attrName>ppt_x</p:attrName>
                                        </p:attrNameLst>
                                      </p:cBhvr>
                                      <p:tavLst>
                                        <p:tav tm="0">
                                          <p:val>
                                            <p:strVal val="1+#ppt_w/2"/>
                                          </p:val>
                                        </p:tav>
                                        <p:tav tm="100000">
                                          <p:val>
                                            <p:strVal val="#ppt_x"/>
                                          </p:val>
                                        </p:tav>
                                      </p:tavLst>
                                    </p:anim>
                                    <p:anim calcmode="lin" valueType="num">
                                      <p:cBhvr additive="base">
                                        <p:cTn id="18" dur="500" fill="hold"/>
                                        <p:tgtEl>
                                          <p:spTgt spid="30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800" y="1905000"/>
            <a:ext cx="4267200" cy="3416320"/>
          </a:xfrm>
          <a:prstGeom prst="rect">
            <a:avLst/>
          </a:prstGeom>
          <a:noFill/>
        </p:spPr>
        <p:txBody>
          <a:bodyPr wrap="square" rtlCol="0">
            <a:spAutoFit/>
          </a:bodyPr>
          <a:lstStyle/>
          <a:p>
            <a:pPr algn="just"/>
            <a:r>
              <a:rPr lang="ro-RO" smtClean="0">
                <a:solidFill>
                  <a:srgbClr val="002060"/>
                </a:solidFill>
              </a:rPr>
              <a:t>CLI</a:t>
            </a:r>
            <a:r>
              <a:rPr lang="en-US" smtClean="0">
                <a:solidFill>
                  <a:srgbClr val="002060"/>
                </a:solidFill>
              </a:rPr>
              <a:t> = </a:t>
            </a:r>
            <a:r>
              <a:rPr lang="ro-RO" b="1" smtClean="0">
                <a:solidFill>
                  <a:srgbClr val="002060"/>
                </a:solidFill>
              </a:rPr>
              <a:t>dialog</a:t>
            </a:r>
            <a:r>
              <a:rPr lang="ro-RO" smtClean="0">
                <a:solidFill>
                  <a:srgbClr val="002060"/>
                </a:solidFill>
              </a:rPr>
              <a:t> </a:t>
            </a:r>
            <a:r>
              <a:rPr lang="ro-RO" dirty="0">
                <a:solidFill>
                  <a:srgbClr val="002060"/>
                </a:solidFill>
              </a:rPr>
              <a:t>între un utilizator şi </a:t>
            </a:r>
            <a:r>
              <a:rPr lang="ro-RO">
                <a:solidFill>
                  <a:srgbClr val="002060"/>
                </a:solidFill>
              </a:rPr>
              <a:t>un </a:t>
            </a:r>
            <a:r>
              <a:rPr lang="ro-RO" smtClean="0">
                <a:solidFill>
                  <a:srgbClr val="002060"/>
                </a:solidFill>
              </a:rPr>
              <a:t>program/c</a:t>
            </a:r>
            <a:r>
              <a:rPr lang="en-US" smtClean="0">
                <a:solidFill>
                  <a:srgbClr val="002060"/>
                </a:solidFill>
              </a:rPr>
              <a:t>alculator</a:t>
            </a:r>
            <a:r>
              <a:rPr lang="ro-RO" smtClean="0">
                <a:solidFill>
                  <a:srgbClr val="002060"/>
                </a:solidFill>
              </a:rPr>
              <a:t> </a:t>
            </a:r>
            <a:r>
              <a:rPr lang="ro-RO" dirty="0">
                <a:solidFill>
                  <a:srgbClr val="002060"/>
                </a:solidFill>
              </a:rPr>
              <a:t>sau între douǎ programe</a:t>
            </a:r>
            <a:r>
              <a:rPr lang="ro-RO">
                <a:solidFill>
                  <a:srgbClr val="002060"/>
                </a:solidFill>
              </a:rPr>
              <a:t>. </a:t>
            </a:r>
            <a:endParaRPr lang="en-US" dirty="0" smtClean="0">
              <a:solidFill>
                <a:srgbClr val="002060"/>
              </a:solidFill>
            </a:endParaRPr>
          </a:p>
          <a:p>
            <a:pPr marL="798513" indent="-231775" algn="just" defTabSz="515938">
              <a:buFont typeface="Arial" pitchFamily="34" charset="0"/>
              <a:buChar char="•"/>
            </a:pPr>
            <a:r>
              <a:rPr lang="ro-RO" smtClean="0">
                <a:solidFill>
                  <a:srgbClr val="002060"/>
                </a:solidFill>
              </a:rPr>
              <a:t>derivǎ </a:t>
            </a:r>
            <a:r>
              <a:rPr lang="ro-RO" dirty="0">
                <a:solidFill>
                  <a:srgbClr val="002060"/>
                </a:solidFill>
              </a:rPr>
              <a:t>din maşinile </a:t>
            </a:r>
            <a:r>
              <a:rPr lang="ro-RO">
                <a:solidFill>
                  <a:srgbClr val="002060"/>
                </a:solidFill>
              </a:rPr>
              <a:t>de </a:t>
            </a:r>
            <a:r>
              <a:rPr lang="ro-RO" smtClean="0">
                <a:solidFill>
                  <a:srgbClr val="002060"/>
                </a:solidFill>
              </a:rPr>
              <a:t>scris</a:t>
            </a:r>
            <a:endParaRPr lang="en-US" smtClean="0">
              <a:solidFill>
                <a:srgbClr val="002060"/>
              </a:solidFill>
            </a:endParaRPr>
          </a:p>
          <a:p>
            <a:pPr marL="798513" indent="-231775" algn="just" defTabSz="515938">
              <a:buFont typeface="Arial" pitchFamily="34" charset="0"/>
              <a:buChar char="•"/>
            </a:pPr>
            <a:r>
              <a:rPr lang="en-US" smtClean="0">
                <a:solidFill>
                  <a:srgbClr val="002060"/>
                </a:solidFill>
              </a:rPr>
              <a:t>i</a:t>
            </a:r>
            <a:r>
              <a:rPr lang="ro-RO" smtClean="0">
                <a:solidFill>
                  <a:srgbClr val="002060"/>
                </a:solidFill>
              </a:rPr>
              <a:t>niţial</a:t>
            </a:r>
            <a:r>
              <a:rPr lang="en-US" smtClean="0">
                <a:solidFill>
                  <a:srgbClr val="002060"/>
                </a:solidFill>
              </a:rPr>
              <a:t>,</a:t>
            </a:r>
            <a:r>
              <a:rPr lang="ro-RO" smtClean="0">
                <a:solidFill>
                  <a:srgbClr val="002060"/>
                </a:solidFill>
              </a:rPr>
              <a:t> folosite pentru</a:t>
            </a:r>
            <a:r>
              <a:rPr lang="en-US" smtClean="0">
                <a:solidFill>
                  <a:srgbClr val="002060"/>
                </a:solidFill>
              </a:rPr>
              <a:t>:</a:t>
            </a:r>
          </a:p>
          <a:p>
            <a:pPr marL="1146175" indent="-347663" algn="just" defTabSz="515938">
              <a:buFont typeface="Courier New" pitchFamily="49" charset="0"/>
              <a:buChar char="o"/>
            </a:pPr>
            <a:r>
              <a:rPr lang="ro-RO" smtClean="0">
                <a:solidFill>
                  <a:srgbClr val="002060"/>
                </a:solidFill>
              </a:rPr>
              <a:t>a </a:t>
            </a:r>
            <a:r>
              <a:rPr lang="ro-RO" dirty="0">
                <a:solidFill>
                  <a:srgbClr val="002060"/>
                </a:solidFill>
              </a:rPr>
              <a:t>lega douǎ maşini </a:t>
            </a:r>
            <a:r>
              <a:rPr lang="ro-RO">
                <a:solidFill>
                  <a:srgbClr val="002060"/>
                </a:solidFill>
              </a:rPr>
              <a:t>la </a:t>
            </a:r>
            <a:r>
              <a:rPr lang="ro-RO" smtClean="0">
                <a:solidFill>
                  <a:srgbClr val="002060"/>
                </a:solidFill>
              </a:rPr>
              <a:t>distanţǎ</a:t>
            </a:r>
            <a:endParaRPr lang="en-US" smtClean="0">
              <a:solidFill>
                <a:srgbClr val="002060"/>
              </a:solidFill>
            </a:endParaRPr>
          </a:p>
          <a:p>
            <a:pPr marL="1146175" indent="-347663" algn="just" defTabSz="515938">
              <a:buFont typeface="Courier New" pitchFamily="49" charset="0"/>
              <a:buChar char="o"/>
            </a:pPr>
            <a:r>
              <a:rPr lang="ro-RO" smtClean="0">
                <a:solidFill>
                  <a:srgbClr val="002060"/>
                </a:solidFill>
              </a:rPr>
              <a:t>a </a:t>
            </a:r>
            <a:r>
              <a:rPr lang="ro-RO" dirty="0">
                <a:solidFill>
                  <a:srgbClr val="002060"/>
                </a:solidFill>
              </a:rPr>
              <a:t>permite comnicarea între ele</a:t>
            </a:r>
            <a:r>
              <a:rPr lang="ro-RO">
                <a:solidFill>
                  <a:srgbClr val="002060"/>
                </a:solidFill>
              </a:rPr>
              <a:t>. </a:t>
            </a:r>
            <a:endParaRPr lang="en-US" smtClean="0">
              <a:solidFill>
                <a:srgbClr val="002060"/>
              </a:solidFill>
            </a:endParaRPr>
          </a:p>
          <a:p>
            <a:pPr algn="just" defTabSz="515938"/>
            <a:r>
              <a:rPr lang="ro-RO" smtClean="0">
                <a:solidFill>
                  <a:srgbClr val="002060"/>
                </a:solidFill>
              </a:rPr>
              <a:t>1960</a:t>
            </a:r>
            <a:r>
              <a:rPr lang="en-US" smtClean="0">
                <a:solidFill>
                  <a:srgbClr val="002060"/>
                </a:solidFill>
              </a:rPr>
              <a:t>:</a:t>
            </a:r>
            <a:r>
              <a:rPr lang="ro-RO" smtClean="0">
                <a:solidFill>
                  <a:srgbClr val="002060"/>
                </a:solidFill>
              </a:rPr>
              <a:t> </a:t>
            </a:r>
            <a:endParaRPr lang="en-US" smtClean="0">
              <a:solidFill>
                <a:srgbClr val="002060"/>
              </a:solidFill>
            </a:endParaRPr>
          </a:p>
          <a:p>
            <a:pPr marL="347663" indent="-347663" algn="just" defTabSz="515938">
              <a:buFont typeface="Arial" pitchFamily="34" charset="0"/>
              <a:buChar char="•"/>
            </a:pPr>
            <a:r>
              <a:rPr lang="ro-RO" smtClean="0">
                <a:solidFill>
                  <a:srgbClr val="002060"/>
                </a:solidFill>
              </a:rPr>
              <a:t>bazate </a:t>
            </a:r>
            <a:r>
              <a:rPr lang="ro-RO">
                <a:solidFill>
                  <a:srgbClr val="002060"/>
                </a:solidFill>
              </a:rPr>
              <a:t>pe </a:t>
            </a:r>
            <a:r>
              <a:rPr lang="ro-RO" smtClean="0">
                <a:solidFill>
                  <a:srgbClr val="002060"/>
                </a:solidFill>
              </a:rPr>
              <a:t>texte</a:t>
            </a:r>
            <a:endParaRPr lang="en-US" smtClean="0">
              <a:solidFill>
                <a:srgbClr val="002060"/>
              </a:solidFill>
            </a:endParaRPr>
          </a:p>
          <a:p>
            <a:pPr marL="347663" indent="-347663" algn="just" defTabSz="515938">
              <a:buFont typeface="Arial" pitchFamily="34" charset="0"/>
              <a:buChar char="•"/>
            </a:pPr>
            <a:r>
              <a:rPr lang="en-US" smtClean="0">
                <a:solidFill>
                  <a:srgbClr val="002060"/>
                </a:solidFill>
              </a:rPr>
              <a:t>n</a:t>
            </a:r>
            <a:r>
              <a:rPr lang="ro-RO" smtClean="0">
                <a:solidFill>
                  <a:srgbClr val="002060"/>
                </a:solidFill>
              </a:rPr>
              <a:t>u </a:t>
            </a:r>
            <a:r>
              <a:rPr lang="ro-RO" dirty="0">
                <a:solidFill>
                  <a:srgbClr val="002060"/>
                </a:solidFill>
              </a:rPr>
              <a:t>permiteau afişarea graficǎ</a:t>
            </a:r>
            <a:r>
              <a:rPr lang="ro-RO">
                <a:solidFill>
                  <a:srgbClr val="002060"/>
                </a:solidFill>
              </a:rPr>
              <a:t>. </a:t>
            </a:r>
            <a:endParaRPr lang="en-US" smtClean="0">
              <a:solidFill>
                <a:srgbClr val="002060"/>
              </a:solidFill>
            </a:endParaRPr>
          </a:p>
          <a:p>
            <a:pPr algn="just" defTabSz="515938"/>
            <a:r>
              <a:rPr lang="en-US" smtClean="0">
                <a:solidFill>
                  <a:srgbClr val="002060"/>
                </a:solidFill>
              </a:rPr>
              <a:t>A</a:t>
            </a:r>
            <a:r>
              <a:rPr lang="ro-RO" smtClean="0">
                <a:solidFill>
                  <a:srgbClr val="002060"/>
                </a:solidFill>
              </a:rPr>
              <a:t>plicaţiile </a:t>
            </a:r>
            <a:r>
              <a:rPr lang="ro-RO">
                <a:solidFill>
                  <a:srgbClr val="002060"/>
                </a:solidFill>
              </a:rPr>
              <a:t>de </a:t>
            </a:r>
            <a:r>
              <a:rPr lang="ro-RO" smtClean="0">
                <a:solidFill>
                  <a:srgbClr val="002060"/>
                </a:solidFill>
              </a:rPr>
              <a:t>business</a:t>
            </a:r>
            <a:r>
              <a:rPr lang="en-US" smtClean="0">
                <a:solidFill>
                  <a:srgbClr val="002060"/>
                </a:solidFill>
              </a:rPr>
              <a:t>:</a:t>
            </a:r>
            <a:r>
              <a:rPr lang="ro-RO" smtClean="0">
                <a:solidFill>
                  <a:srgbClr val="002060"/>
                </a:solidFill>
              </a:rPr>
              <a:t> </a:t>
            </a:r>
            <a:endParaRPr lang="en-US" smtClean="0">
              <a:solidFill>
                <a:srgbClr val="002060"/>
              </a:solidFill>
            </a:endParaRPr>
          </a:p>
          <a:p>
            <a:pPr marL="347663" indent="-347663" algn="just" defTabSz="515938">
              <a:buFont typeface="Arial" pitchFamily="34" charset="0"/>
              <a:buChar char="•"/>
            </a:pPr>
            <a:r>
              <a:rPr lang="ro-RO" smtClean="0">
                <a:solidFill>
                  <a:srgbClr val="002060"/>
                </a:solidFill>
              </a:rPr>
              <a:t>meniuri </a:t>
            </a:r>
            <a:r>
              <a:rPr lang="ro-RO" dirty="0">
                <a:solidFill>
                  <a:srgbClr val="002060"/>
                </a:solidFill>
              </a:rPr>
              <a:t>bazate de asemenea </a:t>
            </a:r>
            <a:r>
              <a:rPr lang="ro-RO">
                <a:solidFill>
                  <a:srgbClr val="002060"/>
                </a:solidFill>
              </a:rPr>
              <a:t>pe </a:t>
            </a:r>
            <a:r>
              <a:rPr lang="ro-RO" smtClean="0">
                <a:solidFill>
                  <a:srgbClr val="002060"/>
                </a:solidFill>
              </a:rPr>
              <a:t>text</a:t>
            </a:r>
            <a:endParaRPr lang="en-US" smtClean="0">
              <a:solidFill>
                <a:srgbClr val="002060"/>
              </a:solidFill>
            </a:endParaRPr>
          </a:p>
          <a:p>
            <a:pPr marL="347663" indent="-347663" algn="just" defTabSz="515938">
              <a:buFont typeface="Arial" pitchFamily="34" charset="0"/>
              <a:buChar char="•"/>
            </a:pPr>
            <a:r>
              <a:rPr lang="ro-RO" smtClean="0">
                <a:solidFill>
                  <a:srgbClr val="002060"/>
                </a:solidFill>
              </a:rPr>
              <a:t>interfeţe </a:t>
            </a:r>
            <a:r>
              <a:rPr lang="ro-RO" dirty="0">
                <a:solidFill>
                  <a:srgbClr val="002060"/>
                </a:solidFill>
              </a:rPr>
              <a:t>în linie de comandǎ</a:t>
            </a:r>
            <a:r>
              <a:rPr lang="ro-RO" dirty="0" smtClean="0">
                <a:solidFill>
                  <a:srgbClr val="002060"/>
                </a:solidFill>
              </a:rPr>
              <a:t>.</a:t>
            </a:r>
            <a:endParaRPr lang="en-US" dirty="0">
              <a:solidFill>
                <a:srgbClr val="002060"/>
              </a:solidFill>
            </a:endParaRPr>
          </a:p>
        </p:txBody>
      </p:sp>
      <p:pic>
        <p:nvPicPr>
          <p:cNvPr id="4098" name="Picture 2" descr="C:\Users\nico\Desktop\cli5.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43600" y="871470"/>
            <a:ext cx="4114800" cy="55626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2554448" y="152799"/>
            <a:ext cx="6001964" cy="461665"/>
          </a:xfrm>
          <a:prstGeom prst="rect">
            <a:avLst/>
          </a:prstGeom>
        </p:spPr>
        <p:txBody>
          <a:bodyPr wrap="none">
            <a:spAutoFit/>
          </a:bodyPr>
          <a:lstStyle/>
          <a:p>
            <a:pPr algn="ctr"/>
            <a:r>
              <a:rPr lang="en-US" sz="2400"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a:t>
            </a:r>
            <a:r>
              <a:rPr lang="ro-RO" sz="2400"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Evoluţia </a:t>
            </a:r>
            <a:r>
              <a:rPr lang="ro-RO" sz="2400"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interfeţelor de tip linie de comandǎ:</a:t>
            </a:r>
            <a:endParaRPr lang="en-US" sz="2400"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DC8EC915-A327-4D78-BCC4-F891DB082CED}" type="slidenum">
              <a:rPr lang="en-US" smtClean="0"/>
              <a:pPr/>
              <a:t>12</a:t>
            </a:fld>
            <a:endParaRPr lang="en-US"/>
          </a:p>
        </p:txBody>
      </p:sp>
    </p:spTree>
    <p:extLst>
      <p:ext uri="{BB962C8B-B14F-4D97-AF65-F5344CB8AC3E}">
        <p14:creationId xmlns:p14="http://schemas.microsoft.com/office/powerpoint/2010/main" xmlns="" val="125016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 calcmode="lin" valueType="num">
                                      <p:cBhvr additive="base">
                                        <p:cTn id="29"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 calcmode="lin" valueType="num">
                                      <p:cBhvr additive="base">
                                        <p:cTn id="35"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 calcmode="lin" valueType="num">
                                      <p:cBhvr additive="base">
                                        <p:cTn id="41"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
                                            <p:txEl>
                                              <p:pRg st="6" end="6"/>
                                            </p:txEl>
                                          </p:spTgt>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2">
                                            <p:txEl>
                                              <p:pRg st="7" end="7"/>
                                            </p:txEl>
                                          </p:spTgt>
                                        </p:tgtEl>
                                        <p:attrNameLst>
                                          <p:attrName>style.visibility</p:attrName>
                                        </p:attrNameLst>
                                      </p:cBhvr>
                                      <p:to>
                                        <p:strVal val="visible"/>
                                      </p:to>
                                    </p:set>
                                    <p:anim calcmode="lin" valueType="num">
                                      <p:cBhvr additive="base">
                                        <p:cTn id="45" dur="500" fill="hold"/>
                                        <p:tgtEl>
                                          <p:spTgt spid="2">
                                            <p:txEl>
                                              <p:pRg st="7" end="7"/>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2">
                                            <p:txEl>
                                              <p:pRg st="8" end="8"/>
                                            </p:txEl>
                                          </p:spTgt>
                                        </p:tgtEl>
                                        <p:attrNameLst>
                                          <p:attrName>style.visibility</p:attrName>
                                        </p:attrNameLst>
                                      </p:cBhvr>
                                      <p:to>
                                        <p:strVal val="visible"/>
                                      </p:to>
                                    </p:set>
                                    <p:anim calcmode="lin" valueType="num">
                                      <p:cBhvr additive="base">
                                        <p:cTn id="51" dur="500" fill="hold"/>
                                        <p:tgtEl>
                                          <p:spTgt spid="2">
                                            <p:txEl>
                                              <p:pRg st="8" end="8"/>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2">
                                            <p:txEl>
                                              <p:pRg st="9" end="9"/>
                                            </p:txEl>
                                          </p:spTgt>
                                        </p:tgtEl>
                                        <p:attrNameLst>
                                          <p:attrName>style.visibility</p:attrName>
                                        </p:attrNameLst>
                                      </p:cBhvr>
                                      <p:to>
                                        <p:strVal val="visible"/>
                                      </p:to>
                                    </p:set>
                                    <p:anim calcmode="lin" valueType="num">
                                      <p:cBhvr additive="base">
                                        <p:cTn id="57" dur="500" fill="hold"/>
                                        <p:tgtEl>
                                          <p:spTgt spid="2">
                                            <p:txEl>
                                              <p:pRg st="9" end="9"/>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2">
                                            <p:txEl>
                                              <p:pRg st="9" end="9"/>
                                            </p:txEl>
                                          </p:spTgt>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2">
                                            <p:txEl>
                                              <p:pRg st="10" end="10"/>
                                            </p:txEl>
                                          </p:spTgt>
                                        </p:tgtEl>
                                        <p:attrNameLst>
                                          <p:attrName>style.visibility</p:attrName>
                                        </p:attrNameLst>
                                      </p:cBhvr>
                                      <p:to>
                                        <p:strVal val="visible"/>
                                      </p:to>
                                    </p:set>
                                    <p:anim calcmode="lin" valueType="num">
                                      <p:cBhvr additive="base">
                                        <p:cTn id="61" dur="500" fill="hold"/>
                                        <p:tgtEl>
                                          <p:spTgt spid="2">
                                            <p:txEl>
                                              <p:pRg st="10" end="1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2">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762000"/>
            <a:ext cx="4114800" cy="6186309"/>
          </a:xfrm>
          <a:prstGeom prst="rect">
            <a:avLst/>
          </a:prstGeom>
          <a:noFill/>
        </p:spPr>
        <p:txBody>
          <a:bodyPr wrap="square" rtlCol="0">
            <a:spAutoFit/>
          </a:bodyPr>
          <a:lstStyle/>
          <a:p>
            <a:pPr algn="just"/>
            <a:r>
              <a:rPr lang="en-US" dirty="0">
                <a:solidFill>
                  <a:srgbClr val="002060"/>
                </a:solidFill>
              </a:rPr>
              <a:t> </a:t>
            </a:r>
            <a:r>
              <a:rPr lang="en-US" dirty="0" smtClean="0">
                <a:solidFill>
                  <a:srgbClr val="002060"/>
                </a:solidFill>
              </a:rPr>
              <a:t>         </a:t>
            </a:r>
            <a:r>
              <a:rPr lang="ro-RO" dirty="0" smtClean="0">
                <a:solidFill>
                  <a:srgbClr val="002060"/>
                </a:solidFill>
              </a:rPr>
              <a:t>Din </a:t>
            </a:r>
            <a:r>
              <a:rPr lang="ro-RO" dirty="0">
                <a:solidFill>
                  <a:srgbClr val="002060"/>
                </a:solidFill>
              </a:rPr>
              <a:t>anii 1970, sistemul de operare </a:t>
            </a:r>
            <a:r>
              <a:rPr lang="ro-RO" i="1" dirty="0">
                <a:solidFill>
                  <a:srgbClr val="002060"/>
                </a:solidFill>
              </a:rPr>
              <a:t>Unix</a:t>
            </a:r>
            <a:r>
              <a:rPr lang="ro-RO" dirty="0">
                <a:solidFill>
                  <a:srgbClr val="002060"/>
                </a:solidFill>
              </a:rPr>
              <a:t> a pus bazele unui puternic mediu linie de comandǎ, pe care l-au numit „</a:t>
            </a:r>
            <a:r>
              <a:rPr lang="ro-RO" i="1" dirty="0">
                <a:solidFill>
                  <a:srgbClr val="002060"/>
                </a:solidFill>
              </a:rPr>
              <a:t>Shel</a:t>
            </a:r>
            <a:r>
              <a:rPr lang="ro-RO" dirty="0">
                <a:solidFill>
                  <a:srgbClr val="002060"/>
                </a:solidFill>
              </a:rPr>
              <a:t>l”, cu capacitatea de a „lega” outputul unei comenzi la inputul alteia şi de a salva şi rula din nou stringurile comenzilor ca scripturi „shell”.</a:t>
            </a:r>
            <a:endParaRPr lang="en-US" dirty="0">
              <a:solidFill>
                <a:srgbClr val="002060"/>
              </a:solidFill>
            </a:endParaRPr>
          </a:p>
          <a:p>
            <a:pPr algn="just"/>
            <a:r>
              <a:rPr lang="en-US" dirty="0" smtClean="0">
                <a:solidFill>
                  <a:srgbClr val="002060"/>
                </a:solidFill>
              </a:rPr>
              <a:t>           </a:t>
            </a:r>
            <a:r>
              <a:rPr lang="ro-RO" dirty="0" smtClean="0">
                <a:solidFill>
                  <a:srgbClr val="002060"/>
                </a:solidFill>
              </a:rPr>
              <a:t>Interfaţa </a:t>
            </a:r>
            <a:r>
              <a:rPr lang="ro-RO" dirty="0">
                <a:solidFill>
                  <a:srgbClr val="002060"/>
                </a:solidFill>
              </a:rPr>
              <a:t>linie de comandǎ a fost, de asemenea, </a:t>
            </a:r>
            <a:r>
              <a:rPr lang="ro-RO" b="1" dirty="0">
                <a:solidFill>
                  <a:srgbClr val="002060"/>
                </a:solidFill>
              </a:rPr>
              <a:t>principala interfaţǎ ale primelor calculatoare personale</a:t>
            </a:r>
            <a:r>
              <a:rPr lang="ro-RO" dirty="0">
                <a:solidFill>
                  <a:srgbClr val="002060"/>
                </a:solidFill>
              </a:rPr>
              <a:t>, cum ar fi </a:t>
            </a:r>
            <a:r>
              <a:rPr lang="ro-RO" i="1" dirty="0">
                <a:solidFill>
                  <a:srgbClr val="002060"/>
                </a:solidFill>
              </a:rPr>
              <a:t>Commodore PET</a:t>
            </a:r>
            <a:r>
              <a:rPr lang="ro-RO" dirty="0">
                <a:solidFill>
                  <a:srgbClr val="002060"/>
                </a:solidFill>
              </a:rPr>
              <a:t>, </a:t>
            </a:r>
            <a:r>
              <a:rPr lang="ro-RO" i="1" dirty="0">
                <a:solidFill>
                  <a:srgbClr val="002060"/>
                </a:solidFill>
              </a:rPr>
              <a:t>Apple II</a:t>
            </a:r>
            <a:r>
              <a:rPr lang="ro-RO" dirty="0">
                <a:solidFill>
                  <a:srgbClr val="002060"/>
                </a:solidFill>
              </a:rPr>
              <a:t>, însǎ o datǎ cu apariţia lui </a:t>
            </a:r>
            <a:r>
              <a:rPr lang="ro-RO" i="1" dirty="0">
                <a:solidFill>
                  <a:srgbClr val="002060"/>
                </a:solidFill>
              </a:rPr>
              <a:t>Windows 95</a:t>
            </a:r>
            <a:r>
              <a:rPr lang="ro-RO" dirty="0">
                <a:solidFill>
                  <a:srgbClr val="002060"/>
                </a:solidFill>
              </a:rPr>
              <a:t>, popularitatea ei a scǎzut vertiginos. </a:t>
            </a:r>
            <a:endParaRPr lang="en-US" dirty="0">
              <a:solidFill>
                <a:srgbClr val="002060"/>
              </a:solidFill>
            </a:endParaRPr>
          </a:p>
          <a:p>
            <a:pPr algn="just"/>
            <a:r>
              <a:rPr lang="en-US" dirty="0" smtClean="0">
                <a:solidFill>
                  <a:srgbClr val="002060"/>
                </a:solidFill>
              </a:rPr>
              <a:t>          </a:t>
            </a:r>
            <a:r>
              <a:rPr lang="ro-RO" dirty="0" smtClean="0">
                <a:solidFill>
                  <a:srgbClr val="002060"/>
                </a:solidFill>
              </a:rPr>
              <a:t>Totuşi</a:t>
            </a:r>
            <a:r>
              <a:rPr lang="ro-RO" dirty="0">
                <a:solidFill>
                  <a:srgbClr val="002060"/>
                </a:solidFill>
              </a:rPr>
              <a:t>, interfeţele </a:t>
            </a:r>
            <a:r>
              <a:rPr lang="ro-RO" i="1" dirty="0">
                <a:solidFill>
                  <a:srgbClr val="002060"/>
                </a:solidFill>
              </a:rPr>
              <a:t>CLI</a:t>
            </a:r>
            <a:r>
              <a:rPr lang="ro-RO" dirty="0">
                <a:solidFill>
                  <a:srgbClr val="002060"/>
                </a:solidFill>
              </a:rPr>
              <a:t> continuǎ sǎ evolueze împreunǎ cu cele grafice </a:t>
            </a:r>
            <a:r>
              <a:rPr lang="ro-RO" i="1" dirty="0">
                <a:solidFill>
                  <a:srgbClr val="002060"/>
                </a:solidFill>
              </a:rPr>
              <a:t>Windows, Mac OS</a:t>
            </a:r>
            <a:r>
              <a:rPr lang="ro-RO" dirty="0">
                <a:solidFill>
                  <a:srgbClr val="002060"/>
                </a:solidFill>
              </a:rPr>
              <a:t> şi </a:t>
            </a:r>
            <a:r>
              <a:rPr lang="ro-RO" i="1" dirty="0">
                <a:solidFill>
                  <a:srgbClr val="002060"/>
                </a:solidFill>
              </a:rPr>
              <a:t>X Windows System</a:t>
            </a:r>
            <a:r>
              <a:rPr lang="ro-RO" dirty="0">
                <a:solidFill>
                  <a:srgbClr val="002060"/>
                </a:solidFill>
              </a:rPr>
              <a:t>, fiind de folos în numeroase cazuri. De exemplu, sunt folosite atunci când este necesarǎ executarea multor comenzi-sistem cu parametri, iar scrierea comenzilor ar fi mai rapidǎ decât folosirea unor interfeţe grafice. </a:t>
            </a:r>
            <a:endParaRPr lang="en-US" dirty="0">
              <a:solidFill>
                <a:srgbClr val="002060"/>
              </a:solidFill>
            </a:endParaRPr>
          </a:p>
        </p:txBody>
      </p:sp>
      <p:sp>
        <p:nvSpPr>
          <p:cNvPr id="3" name="TextBox 2"/>
          <p:cNvSpPr txBox="1"/>
          <p:nvPr/>
        </p:nvSpPr>
        <p:spPr>
          <a:xfrm>
            <a:off x="6248400" y="1765994"/>
            <a:ext cx="3352800" cy="3416320"/>
          </a:xfrm>
          <a:prstGeom prst="rect">
            <a:avLst/>
          </a:prstGeom>
          <a:noFill/>
        </p:spPr>
        <p:txBody>
          <a:bodyPr wrap="square" rtlCol="0">
            <a:spAutoFit/>
          </a:bodyPr>
          <a:lstStyle/>
          <a:p>
            <a:pPr algn="just" defTabSz="398463"/>
            <a:r>
              <a:rPr lang="en-US" dirty="0">
                <a:solidFill>
                  <a:srgbClr val="002060"/>
                </a:solidFill>
              </a:rPr>
              <a:t>	</a:t>
            </a:r>
            <a:r>
              <a:rPr lang="ro-RO" dirty="0" smtClean="0">
                <a:solidFill>
                  <a:srgbClr val="002060"/>
                </a:solidFill>
              </a:rPr>
              <a:t>Popularitatea </a:t>
            </a:r>
            <a:r>
              <a:rPr lang="ro-RO" dirty="0">
                <a:solidFill>
                  <a:srgbClr val="002060"/>
                </a:solidFill>
              </a:rPr>
              <a:t>interfeţelor linie de comandǎ este crescutǎ şi printre oamenii cu dizabilitǎţi vizuale, o datǎ ce comenzile şi rǎspunsurile pot fi afişate folosind </a:t>
            </a:r>
            <a:r>
              <a:rPr lang="ro-RO" i="1" dirty="0">
                <a:solidFill>
                  <a:srgbClr val="002060"/>
                </a:solidFill>
              </a:rPr>
              <a:t>Refreashable Braille Displays. </a:t>
            </a:r>
            <a:endParaRPr lang="en-US" dirty="0">
              <a:solidFill>
                <a:srgbClr val="002060"/>
              </a:solidFill>
            </a:endParaRPr>
          </a:p>
          <a:p>
            <a:pPr algn="just" defTabSz="398463"/>
            <a:r>
              <a:rPr lang="en-US" dirty="0" smtClean="0">
                <a:solidFill>
                  <a:srgbClr val="002060"/>
                </a:solidFill>
              </a:rPr>
              <a:t>	</a:t>
            </a:r>
            <a:r>
              <a:rPr lang="ro-RO" dirty="0" smtClean="0">
                <a:solidFill>
                  <a:srgbClr val="002060"/>
                </a:solidFill>
              </a:rPr>
              <a:t>Programatorii</a:t>
            </a:r>
            <a:r>
              <a:rPr lang="ro-RO" dirty="0">
                <a:solidFill>
                  <a:srgbClr val="002060"/>
                </a:solidFill>
              </a:rPr>
              <a:t>, administratorii de reţea, inginerii software folosesc o astfel de interfaţǎ pentru rapiditate, ei dispunând de abilitǎţi tehnice avansate.</a:t>
            </a:r>
            <a:endParaRPr lang="en-US" dirty="0">
              <a:solidFill>
                <a:srgbClr val="002060"/>
              </a:solidFill>
            </a:endParaRPr>
          </a:p>
          <a:p>
            <a:pPr algn="just"/>
            <a:endParaRPr lang="en-US" dirty="0">
              <a:solidFill>
                <a:srgbClr val="002060"/>
              </a:solidFill>
            </a:endParaRPr>
          </a:p>
        </p:txBody>
      </p:sp>
      <p:sp>
        <p:nvSpPr>
          <p:cNvPr id="5" name="Rectangle 4"/>
          <p:cNvSpPr/>
          <p:nvPr/>
        </p:nvSpPr>
        <p:spPr>
          <a:xfrm>
            <a:off x="2790218" y="181291"/>
            <a:ext cx="6001964" cy="461665"/>
          </a:xfrm>
          <a:prstGeom prst="rect">
            <a:avLst/>
          </a:prstGeom>
        </p:spPr>
        <p:txBody>
          <a:bodyPr wrap="none">
            <a:spAutoFit/>
          </a:bodyPr>
          <a:lstStyle/>
          <a:p>
            <a:pPr algn="ctr"/>
            <a:r>
              <a:rPr lang="en-US" sz="2400"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a:t>
            </a:r>
            <a:r>
              <a:rPr lang="ro-RO" sz="2400"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Evoluţia interfeţelor de tip linie de comandǎ:</a:t>
            </a:r>
            <a:endParaRPr lang="en-US" sz="2400"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DC8EC915-A327-4D78-BCC4-F891DB082CED}" type="slidenum">
              <a:rPr lang="en-US" smtClean="0"/>
              <a:pPr/>
              <a:t>13</a:t>
            </a:fld>
            <a:endParaRPr lang="en-US"/>
          </a:p>
        </p:txBody>
      </p:sp>
    </p:spTree>
    <p:extLst>
      <p:ext uri="{BB962C8B-B14F-4D97-AF65-F5344CB8AC3E}">
        <p14:creationId xmlns:p14="http://schemas.microsoft.com/office/powerpoint/2010/main" xmlns="" val="18233911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0" y="457200"/>
            <a:ext cx="6324600" cy="523220"/>
          </a:xfrm>
          <a:prstGeom prst="rect">
            <a:avLst/>
          </a:prstGeom>
          <a:noFill/>
        </p:spPr>
        <p:txBody>
          <a:bodyPr wrap="square" rtlCol="0">
            <a:spAutoFit/>
          </a:bodyPr>
          <a:lstStyle/>
          <a:p>
            <a:pPr algn="ctr"/>
            <a:r>
              <a:rPr lang="en-US" sz="2800" dirty="0" smtClean="0">
                <a:solidFill>
                  <a:srgbClr val="002060"/>
                </a:solidFill>
                <a:effectLst>
                  <a:outerShdw blurRad="38100" dist="38100" dir="2700000" algn="tl">
                    <a:srgbClr val="000000">
                      <a:alpha val="43137"/>
                    </a:srgbClr>
                  </a:outerShdw>
                </a:effectLst>
              </a:rPr>
              <a:t>4. </a:t>
            </a:r>
            <a:r>
              <a:rPr lang="ro-RO" sz="2800" dirty="0" smtClean="0">
                <a:solidFill>
                  <a:srgbClr val="002060"/>
                </a:solidFill>
                <a:effectLst>
                  <a:outerShdw blurRad="38100" dist="38100" dir="2700000" algn="tl">
                    <a:srgbClr val="000000">
                      <a:alpha val="43137"/>
                    </a:srgbClr>
                  </a:outerShdw>
                </a:effectLst>
              </a:rPr>
              <a:t>Evoluţia </a:t>
            </a:r>
            <a:r>
              <a:rPr lang="ro-RO" sz="2800" dirty="0">
                <a:solidFill>
                  <a:srgbClr val="002060"/>
                </a:solidFill>
                <a:effectLst>
                  <a:outerShdw blurRad="38100" dist="38100" dir="2700000" algn="tl">
                    <a:srgbClr val="000000">
                      <a:alpha val="43137"/>
                    </a:srgbClr>
                  </a:outerShdw>
                </a:effectLst>
              </a:rPr>
              <a:t>interfeţelor </a:t>
            </a:r>
            <a:r>
              <a:rPr lang="ro-RO" sz="2800" dirty="0" smtClean="0">
                <a:solidFill>
                  <a:srgbClr val="002060"/>
                </a:solidFill>
                <a:effectLst>
                  <a:outerShdw blurRad="38100" dist="38100" dir="2700000" algn="tl">
                    <a:srgbClr val="000000">
                      <a:alpha val="43137"/>
                    </a:srgbClr>
                  </a:outerShdw>
                </a:effectLst>
              </a:rPr>
              <a:t>grafice</a:t>
            </a:r>
            <a:endParaRPr lang="en-US" sz="2800" dirty="0">
              <a:solidFill>
                <a:srgbClr val="002060"/>
              </a:solidFill>
              <a:effectLst>
                <a:outerShdw blurRad="38100" dist="38100" dir="2700000" algn="tl">
                  <a:srgbClr val="000000">
                    <a:alpha val="43137"/>
                  </a:srgbClr>
                </a:outerShdw>
              </a:effectLst>
            </a:endParaRPr>
          </a:p>
        </p:txBody>
      </p:sp>
      <p:sp>
        <p:nvSpPr>
          <p:cNvPr id="3" name="TextBox 2"/>
          <p:cNvSpPr txBox="1"/>
          <p:nvPr/>
        </p:nvSpPr>
        <p:spPr>
          <a:xfrm>
            <a:off x="1863142" y="1143000"/>
            <a:ext cx="7509458" cy="2862322"/>
          </a:xfrm>
          <a:prstGeom prst="rect">
            <a:avLst/>
          </a:prstGeom>
          <a:noFill/>
        </p:spPr>
        <p:txBody>
          <a:bodyPr wrap="square" rtlCol="0">
            <a:spAutoFit/>
          </a:bodyPr>
          <a:lstStyle/>
          <a:p>
            <a:pPr algn="just"/>
            <a:r>
              <a:rPr lang="en-US" dirty="0" smtClean="0">
                <a:solidFill>
                  <a:srgbClr val="002060"/>
                </a:solidFill>
              </a:rPr>
              <a:t>             </a:t>
            </a:r>
            <a:r>
              <a:rPr lang="ro-RO" dirty="0" smtClean="0">
                <a:solidFill>
                  <a:srgbClr val="002060"/>
                </a:solidFill>
              </a:rPr>
              <a:t>Istoria </a:t>
            </a:r>
            <a:r>
              <a:rPr lang="ro-RO" dirty="0">
                <a:solidFill>
                  <a:srgbClr val="002060"/>
                </a:solidFill>
              </a:rPr>
              <a:t>interfeţelor grafice cu utilizatorul, înţelese ca utilizarea de pictograme grafice şi dispozitive de pointare, acoperă un interval de cinci </a:t>
            </a:r>
            <a:r>
              <a:rPr lang="ro-RO" dirty="0" smtClean="0">
                <a:solidFill>
                  <a:srgbClr val="002060"/>
                </a:solidFill>
              </a:rPr>
              <a:t>decenii</a:t>
            </a:r>
            <a:r>
              <a:rPr lang="en-US" dirty="0">
                <a:solidFill>
                  <a:srgbClr val="002060"/>
                </a:solidFill>
              </a:rPr>
              <a:t> </a:t>
            </a:r>
            <a:r>
              <a:rPr lang="ro-RO" dirty="0" smtClean="0">
                <a:solidFill>
                  <a:srgbClr val="002060"/>
                </a:solidFill>
              </a:rPr>
              <a:t>de </a:t>
            </a:r>
            <a:r>
              <a:rPr lang="ro-RO" dirty="0">
                <a:solidFill>
                  <a:srgbClr val="002060"/>
                </a:solidFill>
              </a:rPr>
              <a:t>îmbunǎtǎţiri, bazate pe anumite principii de bază. </a:t>
            </a:r>
            <a:endParaRPr lang="en-US" dirty="0">
              <a:solidFill>
                <a:srgbClr val="002060"/>
              </a:solidFill>
            </a:endParaRPr>
          </a:p>
          <a:p>
            <a:pPr algn="just"/>
            <a:r>
              <a:rPr lang="en-US" dirty="0" smtClean="0">
                <a:solidFill>
                  <a:srgbClr val="002060"/>
                </a:solidFill>
              </a:rPr>
              <a:t>             </a:t>
            </a:r>
            <a:r>
              <a:rPr lang="ro-RO" dirty="0" smtClean="0">
                <a:solidFill>
                  <a:srgbClr val="002060"/>
                </a:solidFill>
              </a:rPr>
              <a:t>Câţiva </a:t>
            </a:r>
            <a:r>
              <a:rPr lang="ro-RO" dirty="0">
                <a:solidFill>
                  <a:srgbClr val="002060"/>
                </a:solidFill>
              </a:rPr>
              <a:t>producǎtori şi-au creat în mod independent propriile biblioteci grafice, însǎ toţi au avut anumite elemente comune, care definesc conceptul (paradigma) de  „</a:t>
            </a:r>
            <a:r>
              <a:rPr lang="ro-RO" i="1" dirty="0">
                <a:solidFill>
                  <a:srgbClr val="002060"/>
                </a:solidFill>
              </a:rPr>
              <a:t>WIMP</a:t>
            </a:r>
            <a:r>
              <a:rPr lang="ro-RO" dirty="0">
                <a:solidFill>
                  <a:srgbClr val="002060"/>
                </a:solidFill>
              </a:rPr>
              <a:t>” (</a:t>
            </a:r>
            <a:r>
              <a:rPr lang="ro-RO" b="1" dirty="0">
                <a:solidFill>
                  <a:srgbClr val="002060"/>
                </a:solidFill>
              </a:rPr>
              <a:t>window, icon, menu, pointing device</a:t>
            </a:r>
            <a:r>
              <a:rPr lang="ro-RO" dirty="0">
                <a:solidFill>
                  <a:srgbClr val="002060"/>
                </a:solidFill>
              </a:rPr>
              <a:t>), adicǎ "fereastră, icoana, meniu, dispozitiv de pointare". S-au fǎcut paşi importanţi în dezvoltarea tehnologiilor anterioare, alǎturi de îmbunǎtǎţiri asupra modului de interacţiune cu calculatorul.</a:t>
            </a:r>
            <a:endParaRPr lang="en-US" dirty="0">
              <a:solidFill>
                <a:srgbClr val="002060"/>
              </a:solidFill>
            </a:endParaRPr>
          </a:p>
          <a:p>
            <a:endParaRPr lang="en-US" dirty="0">
              <a:solidFill>
                <a:srgbClr val="002060"/>
              </a:solidFill>
            </a:endParaRPr>
          </a:p>
        </p:txBody>
      </p:sp>
      <p:pic>
        <p:nvPicPr>
          <p:cNvPr id="5123" name="Picture 3" descr="C:\Users\nico\Desktop\interface.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62200" y="3886200"/>
            <a:ext cx="6324600" cy="2971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Slide Number Placeholder 4"/>
          <p:cNvSpPr>
            <a:spLocks noGrp="1"/>
          </p:cNvSpPr>
          <p:nvPr>
            <p:ph type="sldNum" sz="quarter" idx="12"/>
          </p:nvPr>
        </p:nvSpPr>
        <p:spPr/>
        <p:txBody>
          <a:bodyPr/>
          <a:lstStyle/>
          <a:p>
            <a:fld id="{DC8EC915-A327-4D78-BCC4-F891DB082CED}" type="slidenum">
              <a:rPr lang="en-US" smtClean="0"/>
              <a:pPr/>
              <a:t>14</a:t>
            </a:fld>
            <a:endParaRPr lang="en-US"/>
          </a:p>
        </p:txBody>
      </p:sp>
    </p:spTree>
    <p:extLst>
      <p:ext uri="{BB962C8B-B14F-4D97-AF65-F5344CB8AC3E}">
        <p14:creationId xmlns:p14="http://schemas.microsoft.com/office/powerpoint/2010/main" xmlns="" val="15788636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89534" y="807926"/>
            <a:ext cx="4191000" cy="3693319"/>
          </a:xfrm>
          <a:prstGeom prst="rect">
            <a:avLst/>
          </a:prstGeom>
          <a:noFill/>
        </p:spPr>
        <p:txBody>
          <a:bodyPr wrap="square" rtlCol="0">
            <a:spAutoFit/>
          </a:bodyPr>
          <a:lstStyle/>
          <a:p>
            <a:pPr algn="just"/>
            <a:r>
              <a:rPr lang="en-US" dirty="0">
                <a:solidFill>
                  <a:srgbClr val="002060"/>
                </a:solidFill>
              </a:rPr>
              <a:t> </a:t>
            </a:r>
            <a:r>
              <a:rPr lang="en-US" dirty="0" smtClean="0">
                <a:solidFill>
                  <a:srgbClr val="002060"/>
                </a:solidFill>
              </a:rPr>
              <a:t>            </a:t>
            </a:r>
            <a:r>
              <a:rPr lang="ro-RO" dirty="0" smtClean="0">
                <a:solidFill>
                  <a:srgbClr val="002060"/>
                </a:solidFill>
              </a:rPr>
              <a:t>Primul </a:t>
            </a:r>
            <a:r>
              <a:rPr lang="ro-RO" dirty="0">
                <a:solidFill>
                  <a:srgbClr val="002060"/>
                </a:solidFill>
              </a:rPr>
              <a:t>avans tehnologic a avut loc la începutul anilor 1960, prin proiectul lui Doug Engelbart, </a:t>
            </a:r>
            <a:r>
              <a:rPr lang="ro-RO" i="1" dirty="0">
                <a:solidFill>
                  <a:srgbClr val="002060"/>
                </a:solidFill>
              </a:rPr>
              <a:t>„oN-Line System” </a:t>
            </a:r>
            <a:r>
              <a:rPr lang="ro-RO" dirty="0">
                <a:solidFill>
                  <a:srgbClr val="002060"/>
                </a:solidFill>
              </a:rPr>
              <a:t>(NLS)</a:t>
            </a:r>
            <a:r>
              <a:rPr lang="ro-RO" i="1" dirty="0">
                <a:solidFill>
                  <a:srgbClr val="002060"/>
                </a:solidFill>
              </a:rPr>
              <a:t>,</a:t>
            </a:r>
            <a:r>
              <a:rPr lang="ro-RO" dirty="0">
                <a:solidFill>
                  <a:srgbClr val="002060"/>
                </a:solidFill>
              </a:rPr>
              <a:t> în care s-a folosit pentru </a:t>
            </a:r>
            <a:r>
              <a:rPr lang="ro-RO" b="1" dirty="0">
                <a:solidFill>
                  <a:srgbClr val="002060"/>
                </a:solidFill>
              </a:rPr>
              <a:t>prima oarǎ un mouse</a:t>
            </a:r>
            <a:r>
              <a:rPr lang="ro-RO" dirty="0">
                <a:solidFill>
                  <a:srgbClr val="002060"/>
                </a:solidFill>
              </a:rPr>
              <a:t> şi o interfaţǎ graficǎ având mai multe ferestre, conectate prin linkuri hypertext. </a:t>
            </a:r>
            <a:endParaRPr lang="en-US" dirty="0" smtClean="0">
              <a:solidFill>
                <a:srgbClr val="002060"/>
              </a:solidFill>
            </a:endParaRPr>
          </a:p>
          <a:p>
            <a:pPr algn="just"/>
            <a:r>
              <a:rPr lang="en-US" dirty="0" smtClean="0">
                <a:solidFill>
                  <a:srgbClr val="002060"/>
                </a:solidFill>
              </a:rPr>
              <a:t>             </a:t>
            </a:r>
            <a:r>
              <a:rPr lang="ro-RO" dirty="0" smtClean="0">
                <a:solidFill>
                  <a:srgbClr val="002060"/>
                </a:solidFill>
              </a:rPr>
              <a:t>Proiectul</a:t>
            </a:r>
            <a:r>
              <a:rPr lang="ro-RO" dirty="0">
                <a:solidFill>
                  <a:srgbClr val="002060"/>
                </a:solidFill>
              </a:rPr>
              <a:t>, împreunǎ cu rafinarea conceptului de hyperlink-uri („texte active” care conduc la altă pagină web atunci când sunt „apăsate” cu mouse-ul pe ecran) au influenţat munca cercetǎtorilor de </a:t>
            </a:r>
            <a:r>
              <a:rPr lang="ro-RO" dirty="0" smtClean="0">
                <a:solidFill>
                  <a:srgbClr val="002060"/>
                </a:solidFill>
              </a:rPr>
              <a:t>la</a:t>
            </a:r>
            <a:endParaRPr lang="en-US" dirty="0">
              <a:solidFill>
                <a:srgbClr val="002060"/>
              </a:solidFill>
            </a:endParaRPr>
          </a:p>
          <a:p>
            <a:endParaRPr lang="en-US" dirty="0">
              <a:solidFill>
                <a:srgbClr val="002060"/>
              </a:solidFill>
            </a:endParaRPr>
          </a:p>
        </p:txBody>
      </p:sp>
      <p:pic>
        <p:nvPicPr>
          <p:cNvPr id="6148"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05000" y="807926"/>
            <a:ext cx="2819400" cy="36587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53564" y="4343400"/>
            <a:ext cx="3095625" cy="2609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Rectangle 1"/>
          <p:cNvSpPr/>
          <p:nvPr/>
        </p:nvSpPr>
        <p:spPr>
          <a:xfrm>
            <a:off x="1160841" y="4632662"/>
            <a:ext cx="5029200" cy="2031325"/>
          </a:xfrm>
          <a:prstGeom prst="rect">
            <a:avLst/>
          </a:prstGeom>
        </p:spPr>
        <p:txBody>
          <a:bodyPr>
            <a:spAutoFit/>
          </a:bodyPr>
          <a:lstStyle/>
          <a:p>
            <a:pPr algn="just"/>
            <a:r>
              <a:rPr lang="ro-RO" i="1" dirty="0">
                <a:solidFill>
                  <a:srgbClr val="002060"/>
                </a:solidFill>
              </a:rPr>
              <a:t>Xerox PARC</a:t>
            </a:r>
            <a:r>
              <a:rPr lang="ro-RO" dirty="0">
                <a:solidFill>
                  <a:srgbClr val="002060"/>
                </a:solidFill>
              </a:rPr>
              <a:t> (Palo Alto Research Center), care au creat calculatorul </a:t>
            </a:r>
            <a:r>
              <a:rPr lang="ro-RO" i="1" dirty="0">
                <a:solidFill>
                  <a:srgbClr val="002060"/>
                </a:solidFill>
              </a:rPr>
              <a:t>Alto</a:t>
            </a:r>
            <a:r>
              <a:rPr lang="ro-RO" dirty="0">
                <a:solidFill>
                  <a:srgbClr val="002060"/>
                </a:solidFill>
              </a:rPr>
              <a:t> (1973), </a:t>
            </a:r>
            <a:r>
              <a:rPr lang="ro-RO" b="1" dirty="0">
                <a:solidFill>
                  <a:srgbClr val="002060"/>
                </a:solidFill>
              </a:rPr>
              <a:t>primul computer conceput sub ideea de desktop</a:t>
            </a:r>
            <a:r>
              <a:rPr lang="ro-RO" dirty="0">
                <a:solidFill>
                  <a:srgbClr val="002060"/>
                </a:solidFill>
              </a:rPr>
              <a:t> şi cu o interfaţǎ condusǎ de mouse. </a:t>
            </a:r>
            <a:r>
              <a:rPr lang="ro-RO" i="1" dirty="0">
                <a:solidFill>
                  <a:srgbClr val="002060"/>
                </a:solidFill>
              </a:rPr>
              <a:t>Alto</a:t>
            </a:r>
            <a:r>
              <a:rPr lang="ro-RO" dirty="0">
                <a:solidFill>
                  <a:srgbClr val="002060"/>
                </a:solidFill>
              </a:rPr>
              <a:t> a marcat designul calculatoarelor din anii 1970 – 1980, prin interfaţa revoluţionarǎ, ce includea ferestre, pictograme, meniuri.</a:t>
            </a:r>
            <a:endParaRPr lang="en-US" dirty="0">
              <a:solidFill>
                <a:srgbClr val="002060"/>
              </a:solidFill>
            </a:endParaRPr>
          </a:p>
        </p:txBody>
      </p:sp>
      <p:sp>
        <p:nvSpPr>
          <p:cNvPr id="4" name="Rectangle 3"/>
          <p:cNvSpPr/>
          <p:nvPr/>
        </p:nvSpPr>
        <p:spPr>
          <a:xfrm>
            <a:off x="3581400" y="150167"/>
            <a:ext cx="3903634" cy="461665"/>
          </a:xfrm>
          <a:prstGeom prst="rect">
            <a:avLst/>
          </a:prstGeom>
        </p:spPr>
        <p:txBody>
          <a:bodyPr wrap="none">
            <a:spAutoFit/>
          </a:bodyPr>
          <a:lstStyle/>
          <a:p>
            <a:pPr algn="ctr"/>
            <a:r>
              <a:rPr lang="en-US" sz="2400" dirty="0" smtClean="0">
                <a:solidFill>
                  <a:srgbClr val="002060"/>
                </a:solidFill>
                <a:effectLst>
                  <a:outerShdw blurRad="38100" dist="38100" dir="2700000" algn="tl">
                    <a:srgbClr val="000000">
                      <a:alpha val="43137"/>
                    </a:srgbClr>
                  </a:outerShdw>
                </a:effectLst>
              </a:rPr>
              <a:t>... </a:t>
            </a:r>
            <a:r>
              <a:rPr lang="ro-RO" sz="2400" dirty="0">
                <a:solidFill>
                  <a:srgbClr val="002060"/>
                </a:solidFill>
                <a:effectLst>
                  <a:outerShdw blurRad="38100" dist="38100" dir="2700000" algn="tl">
                    <a:srgbClr val="000000">
                      <a:alpha val="43137"/>
                    </a:srgbClr>
                  </a:outerShdw>
                </a:effectLst>
              </a:rPr>
              <a:t>Evoluţia interfeţelor grafice</a:t>
            </a:r>
            <a:endParaRPr lang="en-US" sz="2400" dirty="0">
              <a:solidFill>
                <a:srgbClr val="002060"/>
              </a:solidFill>
              <a:effectLst>
                <a:outerShdw blurRad="38100" dist="38100" dir="2700000" algn="tl">
                  <a:srgbClr val="000000">
                    <a:alpha val="43137"/>
                  </a:srgbClr>
                </a:outerShdw>
              </a:effectLst>
            </a:endParaRPr>
          </a:p>
        </p:txBody>
      </p:sp>
      <p:sp>
        <p:nvSpPr>
          <p:cNvPr id="7" name="Slide Number Placeholder 6"/>
          <p:cNvSpPr>
            <a:spLocks noGrp="1"/>
          </p:cNvSpPr>
          <p:nvPr>
            <p:ph type="sldNum" sz="quarter" idx="12"/>
          </p:nvPr>
        </p:nvSpPr>
        <p:spPr/>
        <p:txBody>
          <a:bodyPr/>
          <a:lstStyle/>
          <a:p>
            <a:fld id="{DC8EC915-A327-4D78-BCC4-F891DB082CED}" type="slidenum">
              <a:rPr lang="en-US" smtClean="0"/>
              <a:pPr/>
              <a:t>15</a:t>
            </a:fld>
            <a:endParaRPr lang="en-US"/>
          </a:p>
        </p:txBody>
      </p:sp>
    </p:spTree>
    <p:extLst>
      <p:ext uri="{BB962C8B-B14F-4D97-AF65-F5344CB8AC3E}">
        <p14:creationId xmlns:p14="http://schemas.microsoft.com/office/powerpoint/2010/main" xmlns="" val="6432750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5363" y="1082296"/>
            <a:ext cx="3925910" cy="2308324"/>
          </a:xfrm>
          <a:prstGeom prst="rect">
            <a:avLst/>
          </a:prstGeom>
        </p:spPr>
        <p:txBody>
          <a:bodyPr wrap="square">
            <a:spAutoFit/>
          </a:bodyPr>
          <a:lstStyle/>
          <a:p>
            <a:pPr algn="just"/>
            <a:r>
              <a:rPr lang="en-US" dirty="0">
                <a:solidFill>
                  <a:srgbClr val="002060"/>
                </a:solidFill>
              </a:rPr>
              <a:t> </a:t>
            </a:r>
            <a:r>
              <a:rPr lang="en-US" dirty="0" smtClean="0">
                <a:solidFill>
                  <a:srgbClr val="002060"/>
                </a:solidFill>
              </a:rPr>
              <a:t>            </a:t>
            </a:r>
            <a:r>
              <a:rPr lang="ro-RO" dirty="0" smtClean="0">
                <a:solidFill>
                  <a:srgbClr val="002060"/>
                </a:solidFill>
              </a:rPr>
              <a:t>La </a:t>
            </a:r>
            <a:r>
              <a:rPr lang="ro-RO" dirty="0">
                <a:solidFill>
                  <a:srgbClr val="002060"/>
                </a:solidFill>
              </a:rPr>
              <a:t>începutul anilor 1979, Steve Jobs şi echipa lui de cercetǎtori au început lucrul la </a:t>
            </a:r>
            <a:r>
              <a:rPr lang="ro-RO" i="1" dirty="0">
                <a:solidFill>
                  <a:srgbClr val="002060"/>
                </a:solidFill>
              </a:rPr>
              <a:t>Apple Lisa</a:t>
            </a:r>
            <a:r>
              <a:rPr lang="ro-RO" dirty="0">
                <a:solidFill>
                  <a:srgbClr val="002060"/>
                </a:solidFill>
              </a:rPr>
              <a:t> şi </a:t>
            </a:r>
            <a:r>
              <a:rPr lang="ro-RO" i="1" dirty="0">
                <a:solidFill>
                  <a:srgbClr val="002060"/>
                </a:solidFill>
              </a:rPr>
              <a:t>Macintosh, </a:t>
            </a:r>
            <a:r>
              <a:rPr lang="ro-RO" dirty="0">
                <a:solidFill>
                  <a:srgbClr val="002060"/>
                </a:solidFill>
              </a:rPr>
              <a:t>continuând ideile celor de la </a:t>
            </a:r>
            <a:r>
              <a:rPr lang="ro-RO" i="1" dirty="0">
                <a:solidFill>
                  <a:srgbClr val="002060"/>
                </a:solidFill>
              </a:rPr>
              <a:t>Xerox PARC</a:t>
            </a:r>
            <a:r>
              <a:rPr lang="ro-RO" dirty="0">
                <a:solidFill>
                  <a:srgbClr val="002060"/>
                </a:solidFill>
              </a:rPr>
              <a:t>. Lansat în 1984, </a:t>
            </a:r>
            <a:r>
              <a:rPr lang="ro-RO" i="1" dirty="0">
                <a:solidFill>
                  <a:srgbClr val="002060"/>
                </a:solidFill>
              </a:rPr>
              <a:t>Macintosh</a:t>
            </a:r>
            <a:r>
              <a:rPr lang="ro-RO" dirty="0">
                <a:solidFill>
                  <a:srgbClr val="002060"/>
                </a:solidFill>
              </a:rPr>
              <a:t> a fost primul calculator personal comercial, care s-a bucurat de un succes considerabil datoritǎ interfeţei sale. </a:t>
            </a:r>
            <a:endParaRPr lang="en-US" dirty="0">
              <a:solidFill>
                <a:srgbClr val="002060"/>
              </a:solidFill>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60490" y="3698383"/>
            <a:ext cx="3773510" cy="28301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621222" y="1082296"/>
            <a:ext cx="4035380" cy="26955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2"/>
          <p:cNvSpPr/>
          <p:nvPr/>
        </p:nvSpPr>
        <p:spPr>
          <a:xfrm>
            <a:off x="5848212" y="4220192"/>
            <a:ext cx="3581400" cy="2308324"/>
          </a:xfrm>
          <a:prstGeom prst="rect">
            <a:avLst/>
          </a:prstGeom>
        </p:spPr>
        <p:txBody>
          <a:bodyPr wrap="square">
            <a:spAutoFit/>
          </a:bodyPr>
          <a:lstStyle/>
          <a:p>
            <a:pPr algn="just"/>
            <a:r>
              <a:rPr lang="ro-RO" dirty="0">
                <a:solidFill>
                  <a:srgbClr val="002060"/>
                </a:solidFill>
              </a:rPr>
              <a:t>Aceasta permitea ştergerea fişierelor şi folderelor prin tragerea lor asupra pictogramei „coşului de gunoi” de pe ecran şi dispunea de o serie de accesorii, cum ar fi un calculator sau un ceas cu alarma, ce puteau fi poziţionate oriunde pe ecranul monitorului.</a:t>
            </a:r>
            <a:endParaRPr lang="en-US" dirty="0">
              <a:solidFill>
                <a:srgbClr val="002060"/>
              </a:solidFill>
            </a:endParaRPr>
          </a:p>
        </p:txBody>
      </p:sp>
      <p:sp>
        <p:nvSpPr>
          <p:cNvPr id="4" name="Rectangle 3"/>
          <p:cNvSpPr/>
          <p:nvPr/>
        </p:nvSpPr>
        <p:spPr>
          <a:xfrm>
            <a:off x="3735278" y="225241"/>
            <a:ext cx="3903634" cy="461665"/>
          </a:xfrm>
          <a:prstGeom prst="rect">
            <a:avLst/>
          </a:prstGeom>
        </p:spPr>
        <p:txBody>
          <a:bodyPr wrap="none">
            <a:spAutoFit/>
          </a:bodyPr>
          <a:lstStyle/>
          <a:p>
            <a:pPr algn="ctr"/>
            <a:r>
              <a:rPr lang="en-US" sz="2400" dirty="0">
                <a:solidFill>
                  <a:srgbClr val="002060"/>
                </a:solidFill>
                <a:effectLst>
                  <a:outerShdw blurRad="38100" dist="38100" dir="2700000" algn="tl">
                    <a:srgbClr val="000000">
                      <a:alpha val="43137"/>
                    </a:srgbClr>
                  </a:outerShdw>
                </a:effectLst>
              </a:rPr>
              <a:t>... </a:t>
            </a:r>
            <a:r>
              <a:rPr lang="ro-RO" sz="2400" dirty="0">
                <a:solidFill>
                  <a:srgbClr val="002060"/>
                </a:solidFill>
                <a:effectLst>
                  <a:outerShdw blurRad="38100" dist="38100" dir="2700000" algn="tl">
                    <a:srgbClr val="000000">
                      <a:alpha val="43137"/>
                    </a:srgbClr>
                  </a:outerShdw>
                </a:effectLst>
              </a:rPr>
              <a:t>Evoluţia interfeţelor grafice</a:t>
            </a:r>
            <a:endParaRPr lang="en-US" sz="2400" dirty="0">
              <a:solidFill>
                <a:srgbClr val="002060"/>
              </a:solidFill>
              <a:effectLst>
                <a:outerShdw blurRad="38100" dist="38100" dir="2700000" algn="tl">
                  <a:srgbClr val="000000">
                    <a:alpha val="43137"/>
                  </a:srgbClr>
                </a:outerShdw>
              </a:effectLst>
            </a:endParaRPr>
          </a:p>
        </p:txBody>
      </p:sp>
      <p:sp>
        <p:nvSpPr>
          <p:cNvPr id="7" name="Slide Number Placeholder 6"/>
          <p:cNvSpPr>
            <a:spLocks noGrp="1"/>
          </p:cNvSpPr>
          <p:nvPr>
            <p:ph type="sldNum" sz="quarter" idx="12"/>
          </p:nvPr>
        </p:nvSpPr>
        <p:spPr/>
        <p:txBody>
          <a:bodyPr/>
          <a:lstStyle/>
          <a:p>
            <a:fld id="{DC8EC915-A327-4D78-BCC4-F891DB082CED}" type="slidenum">
              <a:rPr lang="en-US" smtClean="0"/>
              <a:pPr/>
              <a:t>16</a:t>
            </a:fld>
            <a:endParaRPr lang="en-US"/>
          </a:p>
        </p:txBody>
      </p:sp>
    </p:spTree>
    <p:extLst>
      <p:ext uri="{BB962C8B-B14F-4D97-AF65-F5344CB8AC3E}">
        <p14:creationId xmlns:p14="http://schemas.microsoft.com/office/powerpoint/2010/main" xmlns="" val="5665293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33819" y="914400"/>
            <a:ext cx="8305800" cy="1477328"/>
          </a:xfrm>
          <a:prstGeom prst="rect">
            <a:avLst/>
          </a:prstGeom>
          <a:noFill/>
        </p:spPr>
        <p:txBody>
          <a:bodyPr wrap="square" rtlCol="0">
            <a:spAutoFit/>
          </a:bodyPr>
          <a:lstStyle/>
          <a:p>
            <a:pPr algn="just"/>
            <a:r>
              <a:rPr lang="en-US" dirty="0" smtClean="0">
                <a:solidFill>
                  <a:srgbClr val="002060"/>
                </a:solidFill>
              </a:rPr>
              <a:t>           </a:t>
            </a:r>
            <a:r>
              <a:rPr lang="ro-RO" dirty="0" smtClean="0">
                <a:solidFill>
                  <a:srgbClr val="002060"/>
                </a:solidFill>
              </a:rPr>
              <a:t>În </a:t>
            </a:r>
            <a:r>
              <a:rPr lang="ro-RO" dirty="0">
                <a:solidFill>
                  <a:srgbClr val="002060"/>
                </a:solidFill>
              </a:rPr>
              <a:t>1985, </a:t>
            </a:r>
            <a:r>
              <a:rPr lang="ro-RO" i="1" dirty="0">
                <a:solidFill>
                  <a:srgbClr val="002060"/>
                </a:solidFill>
              </a:rPr>
              <a:t>Commodore </a:t>
            </a:r>
            <a:r>
              <a:rPr lang="ro-RO" dirty="0">
                <a:solidFill>
                  <a:srgbClr val="002060"/>
                </a:solidFill>
              </a:rPr>
              <a:t>lanseazǎ calculatorul personal </a:t>
            </a:r>
            <a:r>
              <a:rPr lang="ro-RO" i="1" dirty="0">
                <a:solidFill>
                  <a:srgbClr val="002060"/>
                </a:solidFill>
              </a:rPr>
              <a:t>Amiga, </a:t>
            </a:r>
            <a:r>
              <a:rPr lang="ro-RO" dirty="0">
                <a:solidFill>
                  <a:srgbClr val="002060"/>
                </a:solidFill>
              </a:rPr>
              <a:t>cu interfaţa graficǎ </a:t>
            </a:r>
            <a:r>
              <a:rPr lang="ro-RO" i="1" dirty="0">
                <a:solidFill>
                  <a:srgbClr val="002060"/>
                </a:solidFill>
              </a:rPr>
              <a:t>Workbench, </a:t>
            </a:r>
            <a:r>
              <a:rPr lang="ro-RO" dirty="0">
                <a:solidFill>
                  <a:srgbClr val="002060"/>
                </a:solidFill>
              </a:rPr>
              <a:t>care folosea inputuri de la mouse, tastaturǎ şi alte dispozitive de intrare. Ceea ce fǎcea acest calculator special, era faptul cǎ putea reda animaţii şi sunete, de aceea fiind considerat primul calculator cu adevǎrat multimedia.</a:t>
            </a:r>
            <a:endParaRPr lang="en-US" dirty="0">
              <a:solidFill>
                <a:srgbClr val="002060"/>
              </a:solidFill>
            </a:endParaRPr>
          </a:p>
          <a:p>
            <a:pPr algn="just"/>
            <a:endParaRPr lang="en-US" dirty="0">
              <a:solidFill>
                <a:srgbClr val="002060"/>
              </a:solidFill>
            </a:endParaRP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96285" y="4724400"/>
            <a:ext cx="3287869" cy="20549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761065" y="2241027"/>
            <a:ext cx="3174539" cy="24602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955683" y="2503577"/>
            <a:ext cx="4686300" cy="32364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Rectangle 1"/>
          <p:cNvSpPr/>
          <p:nvPr/>
        </p:nvSpPr>
        <p:spPr>
          <a:xfrm>
            <a:off x="3348335" y="315986"/>
            <a:ext cx="3903634" cy="461665"/>
          </a:xfrm>
          <a:prstGeom prst="rect">
            <a:avLst/>
          </a:prstGeom>
        </p:spPr>
        <p:txBody>
          <a:bodyPr wrap="none">
            <a:spAutoFit/>
          </a:bodyPr>
          <a:lstStyle/>
          <a:p>
            <a:pPr algn="ctr"/>
            <a:r>
              <a:rPr lang="en-US" sz="2400" dirty="0">
                <a:solidFill>
                  <a:srgbClr val="002060"/>
                </a:solidFill>
                <a:effectLst>
                  <a:outerShdw blurRad="38100" dist="38100" dir="2700000" algn="tl">
                    <a:srgbClr val="000000">
                      <a:alpha val="43137"/>
                    </a:srgbClr>
                  </a:outerShdw>
                </a:effectLst>
              </a:rPr>
              <a:t>... </a:t>
            </a:r>
            <a:r>
              <a:rPr lang="ro-RO" sz="2400" dirty="0">
                <a:solidFill>
                  <a:srgbClr val="002060"/>
                </a:solidFill>
                <a:effectLst>
                  <a:outerShdw blurRad="38100" dist="38100" dir="2700000" algn="tl">
                    <a:srgbClr val="000000">
                      <a:alpha val="43137"/>
                    </a:srgbClr>
                  </a:outerShdw>
                </a:effectLst>
              </a:rPr>
              <a:t>Evoluţia interfeţelor grafice</a:t>
            </a:r>
            <a:endParaRPr lang="en-US" sz="2400" dirty="0">
              <a:solidFill>
                <a:srgbClr val="002060"/>
              </a:solidFill>
              <a:effectLst>
                <a:outerShdw blurRad="38100" dist="38100" dir="2700000" algn="tl">
                  <a:srgbClr val="000000">
                    <a:alpha val="43137"/>
                  </a:srgbClr>
                </a:outerShdw>
              </a:effectLst>
            </a:endParaRPr>
          </a:p>
        </p:txBody>
      </p:sp>
      <p:sp>
        <p:nvSpPr>
          <p:cNvPr id="7" name="Slide Number Placeholder 6"/>
          <p:cNvSpPr>
            <a:spLocks noGrp="1"/>
          </p:cNvSpPr>
          <p:nvPr>
            <p:ph type="sldNum" sz="quarter" idx="12"/>
          </p:nvPr>
        </p:nvSpPr>
        <p:spPr/>
        <p:txBody>
          <a:bodyPr/>
          <a:lstStyle/>
          <a:p>
            <a:fld id="{DC8EC915-A327-4D78-BCC4-F891DB082CED}" type="slidenum">
              <a:rPr lang="en-US" smtClean="0"/>
              <a:pPr/>
              <a:t>17</a:t>
            </a:fld>
            <a:endParaRPr lang="en-US"/>
          </a:p>
        </p:txBody>
      </p:sp>
    </p:spTree>
    <p:extLst>
      <p:ext uri="{BB962C8B-B14F-4D97-AF65-F5344CB8AC3E}">
        <p14:creationId xmlns:p14="http://schemas.microsoft.com/office/powerpoint/2010/main" xmlns="" val="28504453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6082" y="685800"/>
            <a:ext cx="4267200" cy="3693319"/>
          </a:xfrm>
          <a:prstGeom prst="rect">
            <a:avLst/>
          </a:prstGeom>
          <a:noFill/>
        </p:spPr>
        <p:txBody>
          <a:bodyPr wrap="square" rtlCol="0">
            <a:spAutoFit/>
          </a:bodyPr>
          <a:lstStyle/>
          <a:p>
            <a:pPr algn="just"/>
            <a:r>
              <a:rPr lang="en-US" dirty="0" smtClean="0">
                <a:solidFill>
                  <a:srgbClr val="002060"/>
                </a:solidFill>
              </a:rPr>
              <a:t>          </a:t>
            </a:r>
            <a:r>
              <a:rPr lang="ro-RO" dirty="0" smtClean="0">
                <a:solidFill>
                  <a:srgbClr val="002060"/>
                </a:solidFill>
              </a:rPr>
              <a:t>Dispozitivele </a:t>
            </a:r>
            <a:r>
              <a:rPr lang="ro-RO" dirty="0">
                <a:solidFill>
                  <a:srgbClr val="002060"/>
                </a:solidFill>
              </a:rPr>
              <a:t>create de </a:t>
            </a:r>
            <a:r>
              <a:rPr lang="ro-RO" i="1" dirty="0">
                <a:solidFill>
                  <a:srgbClr val="002060"/>
                </a:solidFill>
              </a:rPr>
              <a:t>IBM PC </a:t>
            </a:r>
            <a:r>
              <a:rPr lang="ro-RO" dirty="0">
                <a:solidFill>
                  <a:srgbClr val="002060"/>
                </a:solidFill>
              </a:rPr>
              <a:t>în jurul anilor 1990 nu aveau posibilitatea de a folosi o interfaţǎ graficǎ tipicǎ (erau folosite interfeţe de tipul linie de comandǎ, care puteau afişa maximum 80 de caractere pe o linie). De aceea au apǎrut o serie de managere de fişiere, inclusiv </a:t>
            </a:r>
            <a:r>
              <a:rPr lang="ro-RO" i="1" dirty="0">
                <a:solidFill>
                  <a:srgbClr val="002060"/>
                </a:solidFill>
              </a:rPr>
              <a:t>Microsoft DOS Shell</a:t>
            </a:r>
            <a:r>
              <a:rPr lang="ro-RO" dirty="0">
                <a:solidFill>
                  <a:srgbClr val="002060"/>
                </a:solidFill>
              </a:rPr>
              <a:t>, avea elementele obişnuite ale unei interfeţe grafice, ca meniuri, butoane, liste, scrollbar-uri, cursor etc. Mai târziu, s-a folosit termenul de </a:t>
            </a:r>
            <a:r>
              <a:rPr lang="ro-RO" i="1" dirty="0">
                <a:solidFill>
                  <a:srgbClr val="002060"/>
                </a:solidFill>
              </a:rPr>
              <a:t>Text User Interface </a:t>
            </a:r>
            <a:r>
              <a:rPr lang="ro-RO" dirty="0">
                <a:solidFill>
                  <a:srgbClr val="002060"/>
                </a:solidFill>
              </a:rPr>
              <a:t>pentru a denumi acest tip de interfaţǎ. </a:t>
            </a:r>
            <a:endParaRPr lang="en-US" dirty="0">
              <a:solidFill>
                <a:srgbClr val="002060"/>
              </a:solidFill>
            </a:endParaRPr>
          </a:p>
          <a:p>
            <a:endParaRPr lang="en-US" dirty="0">
              <a:solidFill>
                <a:srgbClr val="002060"/>
              </a:solidFill>
            </a:endParaRPr>
          </a:p>
        </p:txBody>
      </p:sp>
      <p:sp>
        <p:nvSpPr>
          <p:cNvPr id="3" name="Rectangle 2"/>
          <p:cNvSpPr/>
          <p:nvPr/>
        </p:nvSpPr>
        <p:spPr>
          <a:xfrm>
            <a:off x="5741401" y="704010"/>
            <a:ext cx="4191000" cy="3416320"/>
          </a:xfrm>
          <a:prstGeom prst="rect">
            <a:avLst/>
          </a:prstGeom>
        </p:spPr>
        <p:txBody>
          <a:bodyPr wrap="square">
            <a:spAutoFit/>
          </a:bodyPr>
          <a:lstStyle/>
          <a:p>
            <a:pPr algn="just"/>
            <a:r>
              <a:rPr lang="en-US" dirty="0">
                <a:solidFill>
                  <a:srgbClr val="002060"/>
                </a:solidFill>
              </a:rPr>
              <a:t> </a:t>
            </a:r>
            <a:r>
              <a:rPr lang="ro-RO" dirty="0">
                <a:solidFill>
                  <a:srgbClr val="002060"/>
                </a:solidFill>
              </a:rPr>
              <a:t>Cei de la </a:t>
            </a:r>
            <a:r>
              <a:rPr lang="ro-RO" i="1" dirty="0">
                <a:solidFill>
                  <a:srgbClr val="002060"/>
                </a:solidFill>
              </a:rPr>
              <a:t>Microsoft</a:t>
            </a:r>
            <a:r>
              <a:rPr lang="ro-RO" dirty="0">
                <a:solidFill>
                  <a:srgbClr val="002060"/>
                </a:solidFill>
              </a:rPr>
              <a:t> au creat interfaţa </a:t>
            </a:r>
            <a:r>
              <a:rPr lang="ro-RO" i="1" dirty="0">
                <a:solidFill>
                  <a:srgbClr val="002060"/>
                </a:solidFill>
              </a:rPr>
              <a:t>Windows</a:t>
            </a:r>
            <a:r>
              <a:rPr lang="ro-RO" dirty="0">
                <a:solidFill>
                  <a:srgbClr val="002060"/>
                </a:solidFill>
              </a:rPr>
              <a:t> pentru </a:t>
            </a:r>
            <a:r>
              <a:rPr lang="ro-RO" i="1" dirty="0">
                <a:solidFill>
                  <a:srgbClr val="002060"/>
                </a:solidFill>
              </a:rPr>
              <a:t>MS-DOS</a:t>
            </a:r>
            <a:r>
              <a:rPr lang="ro-RO" dirty="0">
                <a:solidFill>
                  <a:srgbClr val="002060"/>
                </a:solidFill>
              </a:rPr>
              <a:t>. Primele douǎ versiuni (</a:t>
            </a:r>
            <a:r>
              <a:rPr lang="ro-RO" i="1" dirty="0">
                <a:solidFill>
                  <a:srgbClr val="002060"/>
                </a:solidFill>
              </a:rPr>
              <a:t>Windows 1.0 </a:t>
            </a:r>
            <a:r>
              <a:rPr lang="ro-RO" dirty="0">
                <a:solidFill>
                  <a:srgbClr val="002060"/>
                </a:solidFill>
              </a:rPr>
              <a:t>şi</a:t>
            </a:r>
            <a:r>
              <a:rPr lang="ro-RO" i="1" dirty="0">
                <a:solidFill>
                  <a:srgbClr val="002060"/>
                </a:solidFill>
              </a:rPr>
              <a:t> 2.0</a:t>
            </a:r>
            <a:r>
              <a:rPr lang="ro-RO" dirty="0">
                <a:solidFill>
                  <a:srgbClr val="002060"/>
                </a:solidFill>
              </a:rPr>
              <a:t>) nu s-au bucurat de succes, însǎ, începând cu versiunea a treia a interfeţei, Microsoft a respectat </a:t>
            </a:r>
            <a:r>
              <a:rPr lang="ro-RO" i="1" dirty="0">
                <a:solidFill>
                  <a:srgbClr val="002060"/>
                </a:solidFill>
              </a:rPr>
              <a:t>Common User Access</a:t>
            </a:r>
            <a:r>
              <a:rPr lang="ro-RO" dirty="0">
                <a:solidFill>
                  <a:srgbClr val="002060"/>
                </a:solidFill>
              </a:rPr>
              <a:t> (CUA), un standard în acest domeniu, iar popularitatea sa a crescut enorm. Ferestrele puteau fi mǎrite astfel încât sǎ ocupe întreg ecranul (maximized), utilizatorii puteau folosi comanda rapidǎ </a:t>
            </a:r>
            <a:r>
              <a:rPr lang="ro-RO" i="1" dirty="0">
                <a:solidFill>
                  <a:srgbClr val="002060"/>
                </a:solidFill>
              </a:rPr>
              <a:t>Alt + Tab</a:t>
            </a:r>
            <a:r>
              <a:rPr lang="ro-RO" dirty="0">
                <a:solidFill>
                  <a:srgbClr val="002060"/>
                </a:solidFill>
              </a:rPr>
              <a:t> pentru a comuta între aplicaţii.</a:t>
            </a:r>
            <a:endParaRPr lang="en-US" dirty="0">
              <a:solidFill>
                <a:srgbClr val="002060"/>
              </a:solidFill>
            </a:endParaRP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57057" y="4074696"/>
            <a:ext cx="3905250" cy="30314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86549" y="4120330"/>
            <a:ext cx="3613577" cy="28036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Rectangle 3"/>
          <p:cNvSpPr/>
          <p:nvPr/>
        </p:nvSpPr>
        <p:spPr>
          <a:xfrm>
            <a:off x="3610783" y="57834"/>
            <a:ext cx="3903633" cy="461665"/>
          </a:xfrm>
          <a:prstGeom prst="rect">
            <a:avLst/>
          </a:prstGeom>
        </p:spPr>
        <p:txBody>
          <a:bodyPr wrap="none">
            <a:spAutoFit/>
          </a:bodyPr>
          <a:lstStyle/>
          <a:p>
            <a:pPr algn="ctr"/>
            <a:r>
              <a:rPr lang="en-US" sz="2400" dirty="0">
                <a:solidFill>
                  <a:srgbClr val="002060"/>
                </a:solidFill>
                <a:effectLst>
                  <a:outerShdw blurRad="38100" dist="38100" dir="2700000" algn="tl">
                    <a:srgbClr val="000000">
                      <a:alpha val="43137"/>
                    </a:srgbClr>
                  </a:outerShdw>
                </a:effectLst>
              </a:rPr>
              <a:t>... </a:t>
            </a:r>
            <a:r>
              <a:rPr lang="ro-RO" sz="2400" dirty="0">
                <a:solidFill>
                  <a:srgbClr val="002060"/>
                </a:solidFill>
                <a:effectLst>
                  <a:outerShdw blurRad="38100" dist="38100" dir="2700000" algn="tl">
                    <a:srgbClr val="000000">
                      <a:alpha val="43137"/>
                    </a:srgbClr>
                  </a:outerShdw>
                </a:effectLst>
              </a:rPr>
              <a:t>Evoluţia interfeţelor grafice</a:t>
            </a:r>
            <a:endParaRPr lang="en-US" sz="2400" dirty="0">
              <a:solidFill>
                <a:srgbClr val="002060"/>
              </a:solidFill>
              <a:effectLst>
                <a:outerShdw blurRad="38100" dist="38100" dir="2700000" algn="tl">
                  <a:srgbClr val="000000">
                    <a:alpha val="43137"/>
                  </a:srgbClr>
                </a:outerShdw>
              </a:effectLst>
            </a:endParaRPr>
          </a:p>
        </p:txBody>
      </p:sp>
      <p:sp>
        <p:nvSpPr>
          <p:cNvPr id="7" name="Slide Number Placeholder 6"/>
          <p:cNvSpPr>
            <a:spLocks noGrp="1"/>
          </p:cNvSpPr>
          <p:nvPr>
            <p:ph type="sldNum" sz="quarter" idx="12"/>
          </p:nvPr>
        </p:nvSpPr>
        <p:spPr/>
        <p:txBody>
          <a:bodyPr/>
          <a:lstStyle/>
          <a:p>
            <a:fld id="{DC8EC915-A327-4D78-BCC4-F891DB082CED}" type="slidenum">
              <a:rPr lang="en-US" smtClean="0"/>
              <a:pPr/>
              <a:t>18</a:t>
            </a:fld>
            <a:endParaRPr lang="en-US"/>
          </a:p>
        </p:txBody>
      </p:sp>
    </p:spTree>
    <p:extLst>
      <p:ext uri="{BB962C8B-B14F-4D97-AF65-F5344CB8AC3E}">
        <p14:creationId xmlns:p14="http://schemas.microsoft.com/office/powerpoint/2010/main" xmlns="" val="8964577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0058400" cy="7315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DC8EC915-A327-4D78-BCC4-F891DB082CED}" type="slidenum">
              <a:rPr lang="en-US" smtClean="0"/>
              <a:pPr/>
              <a:t>19</a:t>
            </a:fld>
            <a:endParaRPr lang="en-US"/>
          </a:p>
        </p:txBody>
      </p:sp>
    </p:spTree>
    <p:extLst>
      <p:ext uri="{BB962C8B-B14F-4D97-AF65-F5344CB8AC3E}">
        <p14:creationId xmlns:p14="http://schemas.microsoft.com/office/powerpoint/2010/main" xmlns="" val="26735722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600200" y="609600"/>
            <a:ext cx="7620000" cy="5355312"/>
          </a:xfrm>
          <a:prstGeom prst="rect">
            <a:avLst/>
          </a:prstGeom>
          <a:noFill/>
          <a:ln>
            <a:solidFill>
              <a:srgbClr val="0066CC"/>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just">
              <a:lnSpc>
                <a:spcPct val="150000"/>
              </a:lnSpc>
            </a:pPr>
            <a:r>
              <a:rPr lang="en-US" sz="2400" smtClean="0">
                <a:ln w="10541" cmpd="sng">
                  <a:solidFill>
                    <a:srgbClr val="7D7D7D">
                      <a:tint val="100000"/>
                      <a:shade val="100000"/>
                      <a:satMod val="110000"/>
                    </a:srgbClr>
                  </a:solidFill>
                  <a:prstDash val="solid"/>
                </a:ln>
                <a:solidFill>
                  <a:srgbClr val="002060"/>
                </a:solidFill>
              </a:rPr>
              <a:t>Aceasta prezentare constituie </a:t>
            </a:r>
          </a:p>
          <a:p>
            <a:pPr marL="347663" indent="-347663" algn="just">
              <a:lnSpc>
                <a:spcPct val="150000"/>
              </a:lnSpc>
              <a:buFont typeface="Arial" pitchFamily="34" charset="0"/>
              <a:buChar char="•"/>
            </a:pPr>
            <a:r>
              <a:rPr lang="en-US" sz="2400" smtClean="0">
                <a:ln w="10541" cmpd="sng">
                  <a:solidFill>
                    <a:srgbClr val="7D7D7D">
                      <a:tint val="100000"/>
                      <a:shade val="100000"/>
                      <a:satMod val="110000"/>
                    </a:srgbClr>
                  </a:solidFill>
                  <a:prstDash val="solid"/>
                </a:ln>
                <a:solidFill>
                  <a:srgbClr val="002060"/>
                </a:solidFill>
              </a:rPr>
              <a:t>un exemplu  (slide-urile 1-12) dar şi </a:t>
            </a:r>
          </a:p>
          <a:p>
            <a:pPr marL="347663" indent="-347663" algn="just">
              <a:lnSpc>
                <a:spcPct val="150000"/>
              </a:lnSpc>
              <a:buFont typeface="Arial" pitchFamily="34" charset="0"/>
              <a:buChar char="•"/>
            </a:pPr>
            <a:r>
              <a:rPr lang="en-US" sz="2400" smtClean="0">
                <a:ln w="10541" cmpd="sng">
                  <a:solidFill>
                    <a:srgbClr val="7D7D7D">
                      <a:tint val="100000"/>
                      <a:shade val="100000"/>
                      <a:satMod val="110000"/>
                    </a:srgbClr>
                  </a:solidFill>
                  <a:prstDash val="solid"/>
                </a:ln>
                <a:solidFill>
                  <a:srgbClr val="002060"/>
                </a:solidFill>
              </a:rPr>
              <a:t>un contraexemplu (toate celelalte slide-uri, ramase in forma initiala!!) pt ca:</a:t>
            </a:r>
          </a:p>
          <a:p>
            <a:pPr lvl="1" indent="347663" algn="just">
              <a:lnSpc>
                <a:spcPct val="150000"/>
              </a:lnSpc>
              <a:buFont typeface="Wingdings" pitchFamily="2" charset="2"/>
              <a:buChar char="q"/>
            </a:pPr>
            <a:r>
              <a:rPr lang="en-US" sz="2000" smtClean="0">
                <a:ln w="10541" cmpd="sng">
                  <a:solidFill>
                    <a:srgbClr val="7D7D7D">
                      <a:tint val="100000"/>
                      <a:shade val="100000"/>
                      <a:satMod val="110000"/>
                    </a:srgbClr>
                  </a:solidFill>
                  <a:prstDash val="solid"/>
                </a:ln>
                <a:solidFill>
                  <a:srgbClr val="002060"/>
                </a:solidFill>
              </a:rPr>
              <a:t>nu reapare slide-ul de Cuprins (cu semnalarea color a sectiunii care urmeaza a fi prezentata)</a:t>
            </a:r>
          </a:p>
          <a:p>
            <a:pPr lvl="1" indent="347663" algn="just">
              <a:lnSpc>
                <a:spcPct val="150000"/>
              </a:lnSpc>
              <a:buFont typeface="Wingdings" pitchFamily="2" charset="2"/>
              <a:buChar char="q"/>
            </a:pPr>
            <a:r>
              <a:rPr lang="en-US" sz="2000" smtClean="0">
                <a:ln w="10541" cmpd="sng">
                  <a:solidFill>
                    <a:srgbClr val="7D7D7D">
                      <a:tint val="100000"/>
                      <a:shade val="100000"/>
                      <a:satMod val="110000"/>
                    </a:srgbClr>
                  </a:solidFill>
                  <a:prstDash val="solid"/>
                </a:ln>
                <a:solidFill>
                  <a:srgbClr val="002060"/>
                </a:solidFill>
              </a:rPr>
              <a:t>exista mult prea mult text pe slide (el trebuie doar enuntat; de aceea in primele slide-uri a fost trecut in subsol)</a:t>
            </a:r>
          </a:p>
          <a:p>
            <a:pPr lvl="1" indent="347663" algn="just">
              <a:lnSpc>
                <a:spcPct val="150000"/>
              </a:lnSpc>
              <a:buFont typeface="Wingdings" pitchFamily="2" charset="2"/>
              <a:buChar char="q"/>
            </a:pPr>
            <a:r>
              <a:rPr lang="en-US" sz="2000" smtClean="0">
                <a:ln w="10541" cmpd="sng">
                  <a:solidFill>
                    <a:srgbClr val="7D7D7D">
                      <a:tint val="100000"/>
                      <a:shade val="100000"/>
                      <a:satMod val="110000"/>
                    </a:srgbClr>
                  </a:solidFill>
                  <a:prstDash val="solid"/>
                </a:ln>
                <a:solidFill>
                  <a:srgbClr val="002060"/>
                </a:solidFill>
              </a:rPr>
              <a:t>nu exista animatie.</a:t>
            </a:r>
          </a:p>
          <a:p>
            <a:pPr algn="r"/>
            <a:endParaRPr lang="en-US" sz="2400" smtClean="0">
              <a:ln w="10541" cmpd="sng">
                <a:solidFill>
                  <a:srgbClr val="7D7D7D">
                    <a:tint val="100000"/>
                    <a:shade val="100000"/>
                    <a:satMod val="110000"/>
                  </a:srgbClr>
                </a:solidFill>
                <a:prstDash val="solid"/>
              </a:ln>
              <a:solidFill>
                <a:srgbClr val="002060"/>
              </a:solidFill>
            </a:endParaRPr>
          </a:p>
          <a:p>
            <a:pPr algn="r"/>
            <a:endParaRPr lang="en-US" sz="2400" dirty="0">
              <a:ln w="10541" cmpd="sng">
                <a:solidFill>
                  <a:srgbClr val="7D7D7D">
                    <a:tint val="100000"/>
                    <a:shade val="100000"/>
                    <a:satMod val="110000"/>
                  </a:srgbClr>
                </a:solidFill>
                <a:prstDash val="solid"/>
              </a:ln>
              <a:solidFill>
                <a:srgbClr val="002060"/>
              </a:solidFill>
            </a:endParaRPr>
          </a:p>
        </p:txBody>
      </p:sp>
      <p:sp>
        <p:nvSpPr>
          <p:cNvPr id="11" name="Slide Number Placeholder 10"/>
          <p:cNvSpPr>
            <a:spLocks noGrp="1"/>
          </p:cNvSpPr>
          <p:nvPr>
            <p:ph type="sldNum" sz="quarter" idx="12"/>
          </p:nvPr>
        </p:nvSpPr>
        <p:spPr/>
        <p:txBody>
          <a:bodyPr/>
          <a:lstStyle/>
          <a:p>
            <a:fld id="{DC8EC915-A327-4D78-BCC4-F891DB082CED}" type="slidenum">
              <a:rPr lang="en-US" smtClean="0"/>
              <a:pPr/>
              <a:t>2</a:t>
            </a:fld>
            <a:endParaRPr lang="en-US"/>
          </a:p>
        </p:txBody>
      </p:sp>
    </p:spTree>
    <p:extLst>
      <p:ext uri="{BB962C8B-B14F-4D97-AF65-F5344CB8AC3E}">
        <p14:creationId xmlns:p14="http://schemas.microsoft.com/office/powerpoint/2010/main" xmlns="" val="12979522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85617" y="762000"/>
            <a:ext cx="3991783" cy="3970318"/>
          </a:xfrm>
          <a:prstGeom prst="rect">
            <a:avLst/>
          </a:prstGeom>
          <a:noFill/>
        </p:spPr>
        <p:txBody>
          <a:bodyPr wrap="square" rtlCol="0">
            <a:spAutoFit/>
          </a:bodyPr>
          <a:lstStyle/>
          <a:p>
            <a:pPr algn="just"/>
            <a:r>
              <a:rPr lang="en-US" dirty="0" smtClean="0">
                <a:solidFill>
                  <a:srgbClr val="002060"/>
                </a:solidFill>
              </a:rPr>
              <a:t>          </a:t>
            </a:r>
            <a:r>
              <a:rPr lang="ro-RO" dirty="0" smtClean="0">
                <a:solidFill>
                  <a:srgbClr val="002060"/>
                </a:solidFill>
              </a:rPr>
              <a:t>În </a:t>
            </a:r>
            <a:r>
              <a:rPr lang="ro-RO" dirty="0">
                <a:solidFill>
                  <a:srgbClr val="002060"/>
                </a:solidFill>
              </a:rPr>
              <a:t>lumea </a:t>
            </a:r>
            <a:r>
              <a:rPr lang="ro-RO" i="1" dirty="0">
                <a:solidFill>
                  <a:srgbClr val="002060"/>
                </a:solidFill>
              </a:rPr>
              <a:t>UNIX,</a:t>
            </a:r>
            <a:r>
              <a:rPr lang="ro-RO" dirty="0">
                <a:solidFill>
                  <a:srgbClr val="002060"/>
                </a:solidFill>
              </a:rPr>
              <a:t> sistemul standard de ferestre era </a:t>
            </a:r>
            <a:r>
              <a:rPr lang="ro-RO" i="1" dirty="0">
                <a:solidFill>
                  <a:srgbClr val="002060"/>
                </a:solidFill>
              </a:rPr>
              <a:t>X Windows System,</a:t>
            </a:r>
            <a:r>
              <a:rPr lang="ro-RO" dirty="0">
                <a:solidFill>
                  <a:srgbClr val="002060"/>
                </a:solidFill>
              </a:rPr>
              <a:t> apǎrut în mijlocul anilor 1980. Precursorul sǎu era </a:t>
            </a:r>
            <a:r>
              <a:rPr lang="ro-RO" i="1" dirty="0">
                <a:solidFill>
                  <a:srgbClr val="002060"/>
                </a:solidFill>
              </a:rPr>
              <a:t>W Window System, </a:t>
            </a:r>
            <a:r>
              <a:rPr lang="ro-RO" dirty="0">
                <a:solidFill>
                  <a:srgbClr val="002060"/>
                </a:solidFill>
              </a:rPr>
              <a:t>lansat în 1983. </a:t>
            </a:r>
            <a:r>
              <a:rPr lang="ro-RO" i="1" dirty="0">
                <a:solidFill>
                  <a:srgbClr val="002060"/>
                </a:solidFill>
              </a:rPr>
              <a:t>Sistemul X </a:t>
            </a:r>
            <a:r>
              <a:rPr lang="ro-RO" dirty="0">
                <a:solidFill>
                  <a:srgbClr val="002060"/>
                </a:solidFill>
              </a:rPr>
              <a:t>a fost dezvoltat la </a:t>
            </a:r>
            <a:r>
              <a:rPr lang="ro-RO" i="1" dirty="0">
                <a:solidFill>
                  <a:srgbClr val="002060"/>
                </a:solidFill>
              </a:rPr>
              <a:t>MIT </a:t>
            </a:r>
            <a:r>
              <a:rPr lang="ro-RO" dirty="0">
                <a:solidFill>
                  <a:srgbClr val="002060"/>
                </a:solidFill>
              </a:rPr>
              <a:t>sub numele de </a:t>
            </a:r>
            <a:r>
              <a:rPr lang="ro-RO" i="1" dirty="0">
                <a:solidFill>
                  <a:srgbClr val="002060"/>
                </a:solidFill>
              </a:rPr>
              <a:t>Project Athena.</a:t>
            </a:r>
            <a:r>
              <a:rPr lang="ro-RO" dirty="0">
                <a:solidFill>
                  <a:srgbClr val="002060"/>
                </a:solidFill>
              </a:rPr>
              <a:t> Scopul iniţial era de a permite utilizatorilor sǎ acceseze de la distanţǎ calculatoare cu interfeţe grafice, indiferent de sistemul de operare şi de hardware. </a:t>
            </a:r>
            <a:r>
              <a:rPr lang="ro-RO" i="1" dirty="0">
                <a:solidFill>
                  <a:srgbClr val="002060"/>
                </a:solidFill>
              </a:rPr>
              <a:t>X</a:t>
            </a:r>
            <a:r>
              <a:rPr lang="ro-RO" dirty="0">
                <a:solidFill>
                  <a:srgbClr val="002060"/>
                </a:solidFill>
              </a:rPr>
              <a:t> oferǎ posibilitatea unui utilizator de a folosi resurse din reţea ca şi când acestea ar fi locale, prin rularea unui modul software, numit </a:t>
            </a:r>
            <a:r>
              <a:rPr lang="ro-RO" i="1" dirty="0">
                <a:solidFill>
                  <a:srgbClr val="002060"/>
                </a:solidFill>
              </a:rPr>
              <a:t>X Server</a:t>
            </a:r>
            <a:r>
              <a:rPr lang="ro-RO" dirty="0">
                <a:solidFill>
                  <a:srgbClr val="002060"/>
                </a:solidFill>
              </a:rPr>
              <a:t>. </a:t>
            </a:r>
            <a:endParaRPr lang="en-US" dirty="0">
              <a:solidFill>
                <a:srgbClr val="002060"/>
              </a:solidFill>
            </a:endParaRPr>
          </a:p>
          <a:p>
            <a:endParaRPr lang="en-US" dirty="0">
              <a:solidFill>
                <a:srgbClr val="002060"/>
              </a:solidFill>
            </a:endParaRPr>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23493" y="762000"/>
            <a:ext cx="4339107" cy="6172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72200" y="4419600"/>
            <a:ext cx="3276600" cy="26238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2"/>
          <p:cNvSpPr/>
          <p:nvPr/>
        </p:nvSpPr>
        <p:spPr>
          <a:xfrm>
            <a:off x="3733800" y="176895"/>
            <a:ext cx="3903634" cy="461665"/>
          </a:xfrm>
          <a:prstGeom prst="rect">
            <a:avLst/>
          </a:prstGeom>
        </p:spPr>
        <p:txBody>
          <a:bodyPr wrap="none">
            <a:spAutoFit/>
          </a:bodyPr>
          <a:lstStyle/>
          <a:p>
            <a:pPr algn="ctr"/>
            <a:r>
              <a:rPr lang="en-US" sz="2400" dirty="0">
                <a:solidFill>
                  <a:srgbClr val="002060"/>
                </a:solidFill>
                <a:effectLst>
                  <a:outerShdw blurRad="38100" dist="38100" dir="2700000" algn="tl">
                    <a:srgbClr val="000000">
                      <a:alpha val="43137"/>
                    </a:srgbClr>
                  </a:outerShdw>
                </a:effectLst>
              </a:rPr>
              <a:t>... </a:t>
            </a:r>
            <a:r>
              <a:rPr lang="ro-RO" sz="2400" dirty="0">
                <a:solidFill>
                  <a:srgbClr val="002060"/>
                </a:solidFill>
                <a:effectLst>
                  <a:outerShdw blurRad="38100" dist="38100" dir="2700000" algn="tl">
                    <a:srgbClr val="000000">
                      <a:alpha val="43137"/>
                    </a:srgbClr>
                  </a:outerShdw>
                </a:effectLst>
              </a:rPr>
              <a:t>Evoluţia interfeţelor grafice</a:t>
            </a:r>
            <a:endParaRPr lang="en-US" sz="2400" dirty="0">
              <a:solidFill>
                <a:srgbClr val="002060"/>
              </a:solidFill>
              <a:effectLst>
                <a:outerShdw blurRad="38100" dist="38100" dir="2700000" algn="tl">
                  <a:srgbClr val="000000">
                    <a:alpha val="43137"/>
                  </a:srgbClr>
                </a:outerShdw>
              </a:effectLst>
            </a:endParaRPr>
          </a:p>
        </p:txBody>
      </p:sp>
      <p:sp>
        <p:nvSpPr>
          <p:cNvPr id="6" name="Slide Number Placeholder 5"/>
          <p:cNvSpPr>
            <a:spLocks noGrp="1"/>
          </p:cNvSpPr>
          <p:nvPr>
            <p:ph type="sldNum" sz="quarter" idx="12"/>
          </p:nvPr>
        </p:nvSpPr>
        <p:spPr/>
        <p:txBody>
          <a:bodyPr/>
          <a:lstStyle/>
          <a:p>
            <a:fld id="{DC8EC915-A327-4D78-BCC4-F891DB082CED}" type="slidenum">
              <a:rPr lang="en-US" smtClean="0"/>
              <a:pPr/>
              <a:t>20</a:t>
            </a:fld>
            <a:endParaRPr lang="en-US"/>
          </a:p>
        </p:txBody>
      </p:sp>
    </p:spTree>
    <p:extLst>
      <p:ext uri="{BB962C8B-B14F-4D97-AF65-F5344CB8AC3E}">
        <p14:creationId xmlns:p14="http://schemas.microsoft.com/office/powerpoint/2010/main" xmlns="" val="2352586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762000"/>
            <a:ext cx="7696200" cy="3139321"/>
          </a:xfrm>
          <a:prstGeom prst="rect">
            <a:avLst/>
          </a:prstGeom>
          <a:noFill/>
        </p:spPr>
        <p:txBody>
          <a:bodyPr wrap="square" rtlCol="0">
            <a:spAutoFit/>
          </a:bodyPr>
          <a:lstStyle/>
          <a:p>
            <a:pPr algn="just"/>
            <a:r>
              <a:rPr lang="en-US" dirty="0" smtClean="0">
                <a:solidFill>
                  <a:srgbClr val="002060"/>
                </a:solidFill>
              </a:rPr>
              <a:t>         </a:t>
            </a:r>
            <a:r>
              <a:rPr lang="ro-RO" dirty="0" smtClean="0">
                <a:solidFill>
                  <a:srgbClr val="002060"/>
                </a:solidFill>
              </a:rPr>
              <a:t>Dupǎ 1995, calculatoarele pesonale devin deosebit de populare în casele oamenilor, indiferent de cunoştinţele acestora în materie de software. Astfel ia naştere o piaţǎ dinamicǎ, deschizând oportunitǎţi comerciale pentru computerele cu o interfaţǎ graficǎ intuitivǎ, uşor de folosit. O datǎ cu apariţia noilor monitoare capabile sǎ redea milioane de culori, împreunǎ cu procesoare mai rapide şi memorie RAM mai ieftinǎ, interfeţele încep sǎ devinǎ mai estetice, mai plǎcut de folosit.</a:t>
            </a:r>
            <a:endParaRPr lang="en-US" dirty="0" smtClean="0">
              <a:solidFill>
                <a:srgbClr val="002060"/>
              </a:solidFill>
            </a:endParaRPr>
          </a:p>
          <a:p>
            <a:pPr algn="just"/>
            <a:r>
              <a:rPr lang="en-US" dirty="0" smtClean="0">
                <a:solidFill>
                  <a:srgbClr val="002060"/>
                </a:solidFill>
              </a:rPr>
              <a:t>        </a:t>
            </a:r>
            <a:r>
              <a:rPr lang="ro-RO" dirty="0" smtClean="0">
                <a:solidFill>
                  <a:srgbClr val="002060"/>
                </a:solidFill>
              </a:rPr>
              <a:t>În </a:t>
            </a:r>
            <a:r>
              <a:rPr lang="ro-RO" dirty="0">
                <a:solidFill>
                  <a:srgbClr val="002060"/>
                </a:solidFill>
              </a:rPr>
              <a:t>aceastǎ perioadǎ, </a:t>
            </a:r>
            <a:r>
              <a:rPr lang="ro-RO" i="1" dirty="0">
                <a:solidFill>
                  <a:srgbClr val="002060"/>
                </a:solidFill>
              </a:rPr>
              <a:t>Windows</a:t>
            </a:r>
            <a:r>
              <a:rPr lang="ro-RO" dirty="0">
                <a:solidFill>
                  <a:srgbClr val="002060"/>
                </a:solidFill>
              </a:rPr>
              <a:t> creeazǎ un produs care sa incorporeze atât </a:t>
            </a:r>
            <a:r>
              <a:rPr lang="ro-RO" i="1" dirty="0">
                <a:solidFill>
                  <a:srgbClr val="002060"/>
                </a:solidFill>
              </a:rPr>
              <a:t>MS-DOS</a:t>
            </a:r>
            <a:r>
              <a:rPr lang="ro-RO" dirty="0">
                <a:solidFill>
                  <a:srgbClr val="002060"/>
                </a:solidFill>
              </a:rPr>
              <a:t>, cât şi interfaţa </a:t>
            </a:r>
            <a:r>
              <a:rPr lang="ro-RO" i="1" dirty="0">
                <a:solidFill>
                  <a:srgbClr val="002060"/>
                </a:solidFill>
              </a:rPr>
              <a:t>Windows</a:t>
            </a:r>
            <a:r>
              <a:rPr lang="ro-RO" dirty="0">
                <a:solidFill>
                  <a:srgbClr val="002060"/>
                </a:solidFill>
              </a:rPr>
              <a:t>, astfel lansându-se </a:t>
            </a:r>
            <a:r>
              <a:rPr lang="ro-RO" i="1" dirty="0">
                <a:solidFill>
                  <a:srgbClr val="002060"/>
                </a:solidFill>
              </a:rPr>
              <a:t>Windows 95</a:t>
            </a:r>
            <a:r>
              <a:rPr lang="ro-RO" dirty="0">
                <a:solidFill>
                  <a:srgbClr val="002060"/>
                </a:solidFill>
              </a:rPr>
              <a:t>. S-a bucurat de un succes enorm, iar la 1 an de la aparţie a denenit cel mai vândut sistem de operare.</a:t>
            </a:r>
            <a:endParaRPr lang="en-US" dirty="0">
              <a:solidFill>
                <a:srgbClr val="002060"/>
              </a:solidFill>
            </a:endParaRPr>
          </a:p>
          <a:p>
            <a:endParaRPr lang="en-US" dirty="0">
              <a:solidFill>
                <a:srgbClr val="002060"/>
              </a:solidFill>
            </a:endParaRPr>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24200" y="3644721"/>
            <a:ext cx="4876800" cy="3429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2"/>
          <p:cNvSpPr/>
          <p:nvPr/>
        </p:nvSpPr>
        <p:spPr>
          <a:xfrm>
            <a:off x="3420283" y="159844"/>
            <a:ext cx="3903634" cy="461665"/>
          </a:xfrm>
          <a:prstGeom prst="rect">
            <a:avLst/>
          </a:prstGeom>
        </p:spPr>
        <p:txBody>
          <a:bodyPr wrap="none">
            <a:spAutoFit/>
          </a:bodyPr>
          <a:lstStyle/>
          <a:p>
            <a:pPr algn="ctr"/>
            <a:r>
              <a:rPr lang="en-US" sz="2400" dirty="0">
                <a:solidFill>
                  <a:srgbClr val="002060"/>
                </a:solidFill>
                <a:effectLst>
                  <a:outerShdw blurRad="38100" dist="38100" dir="2700000" algn="tl">
                    <a:srgbClr val="000000">
                      <a:alpha val="43137"/>
                    </a:srgbClr>
                  </a:outerShdw>
                </a:effectLst>
              </a:rPr>
              <a:t>... </a:t>
            </a:r>
            <a:r>
              <a:rPr lang="ro-RO" sz="2400" dirty="0">
                <a:solidFill>
                  <a:srgbClr val="002060"/>
                </a:solidFill>
                <a:effectLst>
                  <a:outerShdw blurRad="38100" dist="38100" dir="2700000" algn="tl">
                    <a:srgbClr val="000000">
                      <a:alpha val="43137"/>
                    </a:srgbClr>
                  </a:outerShdw>
                </a:effectLst>
              </a:rPr>
              <a:t>Evoluţia interfeţelor grafice</a:t>
            </a:r>
            <a:endParaRPr lang="en-US" sz="2400" dirty="0">
              <a:solidFill>
                <a:srgbClr val="002060"/>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DC8EC915-A327-4D78-BCC4-F891DB082CED}" type="slidenum">
              <a:rPr lang="en-US" smtClean="0"/>
              <a:pPr/>
              <a:t>21</a:t>
            </a:fld>
            <a:endParaRPr lang="en-US"/>
          </a:p>
        </p:txBody>
      </p:sp>
    </p:spTree>
    <p:extLst>
      <p:ext uri="{BB962C8B-B14F-4D97-AF65-F5344CB8AC3E}">
        <p14:creationId xmlns:p14="http://schemas.microsoft.com/office/powerpoint/2010/main" xmlns="" val="1161940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76400" y="203379"/>
            <a:ext cx="2979312" cy="18620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445487" y="281189"/>
            <a:ext cx="2628900" cy="2590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371600" y="2362200"/>
            <a:ext cx="4215926" cy="28194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867400" y="3200400"/>
            <a:ext cx="3785074" cy="30720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DC8EC915-A327-4D78-BCC4-F891DB082CED}" type="slidenum">
              <a:rPr lang="en-US" smtClean="0"/>
              <a:pPr/>
              <a:t>22</a:t>
            </a:fld>
            <a:endParaRPr lang="en-US"/>
          </a:p>
        </p:txBody>
      </p:sp>
    </p:spTree>
    <p:extLst>
      <p:ext uri="{BB962C8B-B14F-4D97-AF65-F5344CB8AC3E}">
        <p14:creationId xmlns:p14="http://schemas.microsoft.com/office/powerpoint/2010/main" xmlns="" val="3919007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02665" y="762000"/>
            <a:ext cx="7086600" cy="2031325"/>
          </a:xfrm>
          <a:prstGeom prst="rect">
            <a:avLst/>
          </a:prstGeom>
          <a:noFill/>
        </p:spPr>
        <p:txBody>
          <a:bodyPr wrap="square" rtlCol="0">
            <a:spAutoFit/>
          </a:bodyPr>
          <a:lstStyle/>
          <a:p>
            <a:pPr algn="just"/>
            <a:r>
              <a:rPr lang="en-US" dirty="0" smtClean="0">
                <a:solidFill>
                  <a:srgbClr val="002060"/>
                </a:solidFill>
              </a:rPr>
              <a:t>          </a:t>
            </a:r>
            <a:r>
              <a:rPr lang="ro-RO" dirty="0" smtClean="0">
                <a:solidFill>
                  <a:srgbClr val="002060"/>
                </a:solidFill>
              </a:rPr>
              <a:t>Plecând </a:t>
            </a:r>
            <a:r>
              <a:rPr lang="ro-RO" dirty="0">
                <a:solidFill>
                  <a:srgbClr val="002060"/>
                </a:solidFill>
              </a:rPr>
              <a:t>de la sistemul </a:t>
            </a:r>
            <a:r>
              <a:rPr lang="ro-RO" i="1" dirty="0">
                <a:solidFill>
                  <a:srgbClr val="002060"/>
                </a:solidFill>
              </a:rPr>
              <a:t>X Window</a:t>
            </a:r>
            <a:r>
              <a:rPr lang="ro-RO" dirty="0">
                <a:solidFill>
                  <a:srgbClr val="002060"/>
                </a:solidFill>
              </a:rPr>
              <a:t>, s-au dezvoltat numeroase alte interfeţe grafice, începând cu </a:t>
            </a:r>
            <a:r>
              <a:rPr lang="ro-RO" i="1" dirty="0">
                <a:solidFill>
                  <a:srgbClr val="002060"/>
                </a:solidFill>
              </a:rPr>
              <a:t>OPEN-LOOK, </a:t>
            </a:r>
            <a:r>
              <a:rPr lang="ro-RO" dirty="0">
                <a:solidFill>
                  <a:srgbClr val="002060"/>
                </a:solidFill>
              </a:rPr>
              <a:t>care împrumuta elemente de la </a:t>
            </a:r>
            <a:r>
              <a:rPr lang="ro-RO" i="1" dirty="0">
                <a:solidFill>
                  <a:srgbClr val="002060"/>
                </a:solidFill>
              </a:rPr>
              <a:t>Xerox </a:t>
            </a:r>
            <a:r>
              <a:rPr lang="ro-RO" dirty="0">
                <a:solidFill>
                  <a:srgbClr val="002060"/>
                </a:solidFill>
              </a:rPr>
              <a:t>şi </a:t>
            </a:r>
            <a:r>
              <a:rPr lang="ro-RO" i="1" dirty="0">
                <a:solidFill>
                  <a:srgbClr val="002060"/>
                </a:solidFill>
              </a:rPr>
              <a:t>Motif,</a:t>
            </a:r>
            <a:r>
              <a:rPr lang="ro-RO" dirty="0">
                <a:solidFill>
                  <a:srgbClr val="002060"/>
                </a:solidFill>
              </a:rPr>
              <a:t> influenţat de </a:t>
            </a:r>
            <a:r>
              <a:rPr lang="ro-RO" i="1" dirty="0">
                <a:solidFill>
                  <a:srgbClr val="002060"/>
                </a:solidFill>
              </a:rPr>
              <a:t>Windows 3.11</a:t>
            </a:r>
            <a:r>
              <a:rPr lang="ro-RO" dirty="0">
                <a:solidFill>
                  <a:srgbClr val="002060"/>
                </a:solidFill>
              </a:rPr>
              <a:t>. În lumea software open-source, a avut loc, la începutul anilor 2000, o evoluţie </a:t>
            </a:r>
            <a:r>
              <a:rPr lang="ro-RO" dirty="0" smtClean="0">
                <a:solidFill>
                  <a:srgbClr val="002060"/>
                </a:solidFill>
              </a:rPr>
              <a:t>importan</a:t>
            </a:r>
            <a:r>
              <a:rPr lang="en-US" dirty="0" smtClean="0">
                <a:solidFill>
                  <a:srgbClr val="002060"/>
                </a:solidFill>
              </a:rPr>
              <a:t>t</a:t>
            </a:r>
            <a:r>
              <a:rPr lang="ro-RO" dirty="0" smtClean="0">
                <a:solidFill>
                  <a:srgbClr val="002060"/>
                </a:solidFill>
              </a:rPr>
              <a:t>ǎ </a:t>
            </a:r>
            <a:r>
              <a:rPr lang="ro-RO" dirty="0">
                <a:solidFill>
                  <a:srgbClr val="002060"/>
                </a:solidFill>
              </a:rPr>
              <a:t>a interfeţelor grafice, prin apariţia unor noi tendinţe grafice, care au stat la baza mediilor desktop integrate în sistemele </a:t>
            </a:r>
            <a:r>
              <a:rPr lang="ro-RO" i="1" dirty="0">
                <a:solidFill>
                  <a:srgbClr val="002060"/>
                </a:solidFill>
              </a:rPr>
              <a:t>Linux</a:t>
            </a:r>
            <a:r>
              <a:rPr lang="ro-RO" dirty="0">
                <a:solidFill>
                  <a:srgbClr val="002060"/>
                </a:solidFill>
              </a:rPr>
              <a:t> sau similare, cum ar fi </a:t>
            </a:r>
            <a:r>
              <a:rPr lang="ro-RO" i="1" dirty="0">
                <a:solidFill>
                  <a:srgbClr val="002060"/>
                </a:solidFill>
              </a:rPr>
              <a:t>KDE, GNOME, XFCE</a:t>
            </a:r>
            <a:r>
              <a:rPr lang="ro-RO" dirty="0">
                <a:solidFill>
                  <a:srgbClr val="002060"/>
                </a:solidFill>
              </a:rPr>
              <a:t>. </a:t>
            </a:r>
            <a:endParaRPr lang="en-US" dirty="0">
              <a:solidFill>
                <a:srgbClr val="002060"/>
              </a:solidFill>
            </a:endParaRPr>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13367" y="2793013"/>
            <a:ext cx="6574665" cy="41508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2"/>
          <p:cNvSpPr/>
          <p:nvPr/>
        </p:nvSpPr>
        <p:spPr>
          <a:xfrm>
            <a:off x="3648883" y="133948"/>
            <a:ext cx="3903634" cy="461665"/>
          </a:xfrm>
          <a:prstGeom prst="rect">
            <a:avLst/>
          </a:prstGeom>
        </p:spPr>
        <p:txBody>
          <a:bodyPr wrap="none">
            <a:spAutoFit/>
          </a:bodyPr>
          <a:lstStyle/>
          <a:p>
            <a:pPr algn="ctr"/>
            <a:r>
              <a:rPr lang="en-US" sz="2400" dirty="0">
                <a:solidFill>
                  <a:srgbClr val="002060"/>
                </a:solidFill>
                <a:effectLst>
                  <a:outerShdw blurRad="38100" dist="38100" dir="2700000" algn="tl">
                    <a:srgbClr val="000000">
                      <a:alpha val="43137"/>
                    </a:srgbClr>
                  </a:outerShdw>
                </a:effectLst>
              </a:rPr>
              <a:t>... </a:t>
            </a:r>
            <a:r>
              <a:rPr lang="ro-RO" sz="2400" dirty="0">
                <a:solidFill>
                  <a:srgbClr val="002060"/>
                </a:solidFill>
                <a:effectLst>
                  <a:outerShdw blurRad="38100" dist="38100" dir="2700000" algn="tl">
                    <a:srgbClr val="000000">
                      <a:alpha val="43137"/>
                    </a:srgbClr>
                  </a:outerShdw>
                </a:effectLst>
              </a:rPr>
              <a:t>Evoluţia interfeţelor grafice</a:t>
            </a:r>
            <a:endParaRPr lang="en-US" sz="2400" dirty="0">
              <a:solidFill>
                <a:srgbClr val="002060"/>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DC8EC915-A327-4D78-BCC4-F891DB082CED}" type="slidenum">
              <a:rPr lang="en-US" smtClean="0"/>
              <a:pPr/>
              <a:t>23</a:t>
            </a:fld>
            <a:endParaRPr lang="en-US"/>
          </a:p>
        </p:txBody>
      </p:sp>
    </p:spTree>
    <p:extLst>
      <p:ext uri="{BB962C8B-B14F-4D97-AF65-F5344CB8AC3E}">
        <p14:creationId xmlns:p14="http://schemas.microsoft.com/office/powerpoint/2010/main" xmlns="" val="2770006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27786" y="762000"/>
            <a:ext cx="8763000" cy="1754326"/>
          </a:xfrm>
          <a:prstGeom prst="rect">
            <a:avLst/>
          </a:prstGeom>
          <a:noFill/>
        </p:spPr>
        <p:txBody>
          <a:bodyPr wrap="square" rtlCol="0">
            <a:spAutoFit/>
          </a:bodyPr>
          <a:lstStyle/>
          <a:p>
            <a:pPr algn="just"/>
            <a:r>
              <a:rPr lang="en-US" dirty="0" smtClean="0">
                <a:solidFill>
                  <a:srgbClr val="002060"/>
                </a:solidFill>
              </a:rPr>
              <a:t>         </a:t>
            </a:r>
            <a:r>
              <a:rPr lang="ro-RO" i="1" dirty="0" smtClean="0">
                <a:solidFill>
                  <a:srgbClr val="002060"/>
                </a:solidFill>
              </a:rPr>
              <a:t>KDE </a:t>
            </a:r>
            <a:r>
              <a:rPr lang="ro-RO" i="1" dirty="0">
                <a:solidFill>
                  <a:srgbClr val="002060"/>
                </a:solidFill>
              </a:rPr>
              <a:t>(K Desktop Environment)</a:t>
            </a:r>
            <a:r>
              <a:rPr lang="ro-RO" dirty="0">
                <a:solidFill>
                  <a:srgbClr val="002060"/>
                </a:solidFill>
              </a:rPr>
              <a:t> a avut ca ţintǎ oferirea unei interfațe complete, ușor de utilizat, și ușor de adaptat nevoilor personale ale fiecărui utilizator. </a:t>
            </a:r>
            <a:r>
              <a:rPr lang="ro-RO" dirty="0" smtClean="0">
                <a:solidFill>
                  <a:srgbClr val="002060"/>
                </a:solidFill>
              </a:rPr>
              <a:t>Paradigma </a:t>
            </a:r>
            <a:r>
              <a:rPr lang="ro-RO" dirty="0">
                <a:solidFill>
                  <a:srgbClr val="002060"/>
                </a:solidFill>
              </a:rPr>
              <a:t>principală a fost oferirea unui </a:t>
            </a:r>
            <a:r>
              <a:rPr lang="ro-RO" b="1" dirty="0">
                <a:solidFill>
                  <a:srgbClr val="002060"/>
                </a:solidFill>
              </a:rPr>
              <a:t>mediu complet desktop </a:t>
            </a:r>
            <a:r>
              <a:rPr lang="ro-RO" dirty="0">
                <a:solidFill>
                  <a:srgbClr val="002060"/>
                </a:solidFill>
              </a:rPr>
              <a:t>- interfața de bază, un set de programe, și unelte de configurare pentru acele programe și pentru sistem - toate arătând și funcționând la fel și fiind distribuite împreună (utilizatorul este liber să aleagă dacă dorește sau nu instalarea anumitor componente - dar programele sunt gândite în așa fel încât să poată colabora). </a:t>
            </a:r>
            <a:endParaRPr lang="en-US" dirty="0">
              <a:solidFill>
                <a:srgbClr val="002060"/>
              </a:solidFill>
            </a:endParaRPr>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1186" y="2667000"/>
            <a:ext cx="7696200" cy="4265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2"/>
          <p:cNvSpPr/>
          <p:nvPr/>
        </p:nvSpPr>
        <p:spPr>
          <a:xfrm>
            <a:off x="3657469" y="198566"/>
            <a:ext cx="3903634" cy="461665"/>
          </a:xfrm>
          <a:prstGeom prst="rect">
            <a:avLst/>
          </a:prstGeom>
        </p:spPr>
        <p:txBody>
          <a:bodyPr wrap="none">
            <a:spAutoFit/>
          </a:bodyPr>
          <a:lstStyle/>
          <a:p>
            <a:pPr algn="ctr"/>
            <a:r>
              <a:rPr lang="en-US" sz="2400" dirty="0">
                <a:solidFill>
                  <a:srgbClr val="002060"/>
                </a:solidFill>
                <a:effectLst>
                  <a:outerShdw blurRad="38100" dist="38100" dir="2700000" algn="tl">
                    <a:srgbClr val="000000">
                      <a:alpha val="43137"/>
                    </a:srgbClr>
                  </a:outerShdw>
                </a:effectLst>
              </a:rPr>
              <a:t>... </a:t>
            </a:r>
            <a:r>
              <a:rPr lang="ro-RO" sz="2400" dirty="0">
                <a:solidFill>
                  <a:srgbClr val="002060"/>
                </a:solidFill>
                <a:effectLst>
                  <a:outerShdw blurRad="38100" dist="38100" dir="2700000" algn="tl">
                    <a:srgbClr val="000000">
                      <a:alpha val="43137"/>
                    </a:srgbClr>
                  </a:outerShdw>
                </a:effectLst>
              </a:rPr>
              <a:t>Evoluţia interfeţelor grafice</a:t>
            </a:r>
            <a:endParaRPr lang="en-US" sz="2400" dirty="0">
              <a:solidFill>
                <a:srgbClr val="002060"/>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DC8EC915-A327-4D78-BCC4-F891DB082CED}" type="slidenum">
              <a:rPr lang="en-US" smtClean="0"/>
              <a:pPr/>
              <a:t>24</a:t>
            </a:fld>
            <a:endParaRPr lang="en-US"/>
          </a:p>
        </p:txBody>
      </p:sp>
    </p:spTree>
    <p:extLst>
      <p:ext uri="{BB962C8B-B14F-4D97-AF65-F5344CB8AC3E}">
        <p14:creationId xmlns:p14="http://schemas.microsoft.com/office/powerpoint/2010/main" xmlns="" val="3392717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5892" y="990600"/>
            <a:ext cx="7920507" cy="2031325"/>
          </a:xfrm>
          <a:prstGeom prst="rect">
            <a:avLst/>
          </a:prstGeom>
          <a:noFill/>
        </p:spPr>
        <p:txBody>
          <a:bodyPr wrap="square" rtlCol="0">
            <a:spAutoFit/>
          </a:bodyPr>
          <a:lstStyle/>
          <a:p>
            <a:pPr algn="just"/>
            <a:r>
              <a:rPr lang="en-US" dirty="0">
                <a:solidFill>
                  <a:srgbClr val="002060"/>
                </a:solidFill>
              </a:rPr>
              <a:t> </a:t>
            </a:r>
            <a:r>
              <a:rPr lang="en-US" dirty="0" smtClean="0">
                <a:solidFill>
                  <a:srgbClr val="002060"/>
                </a:solidFill>
              </a:rPr>
              <a:t>            </a:t>
            </a:r>
            <a:r>
              <a:rPr lang="ro-RO" i="1" dirty="0" smtClean="0">
                <a:solidFill>
                  <a:srgbClr val="002060"/>
                </a:solidFill>
              </a:rPr>
              <a:t>GNOME </a:t>
            </a:r>
            <a:r>
              <a:rPr lang="ro-RO" dirty="0">
                <a:solidFill>
                  <a:srgbClr val="002060"/>
                </a:solidFill>
              </a:rPr>
              <a:t>a apărut în 1997, autorul inițial fiind Miguel de Icaza. </a:t>
            </a:r>
            <a:r>
              <a:rPr lang="ro-RO" dirty="0" smtClean="0">
                <a:solidFill>
                  <a:srgbClr val="002060"/>
                </a:solidFill>
              </a:rPr>
              <a:t>Întreaga </a:t>
            </a:r>
            <a:r>
              <a:rPr lang="ro-RO" dirty="0">
                <a:solidFill>
                  <a:srgbClr val="002060"/>
                </a:solidFill>
              </a:rPr>
              <a:t>interfață este configurabilă prin utilizarea de teme, care se instalează prin drag-and-drop în managerul de teme </a:t>
            </a:r>
            <a:r>
              <a:rPr lang="ro-RO" dirty="0" smtClean="0">
                <a:solidFill>
                  <a:srgbClr val="002060"/>
                </a:solidFill>
              </a:rPr>
              <a:t>furnizat. </a:t>
            </a:r>
            <a:r>
              <a:rPr lang="ro-RO" dirty="0">
                <a:solidFill>
                  <a:srgbClr val="002060"/>
                </a:solidFill>
              </a:rPr>
              <a:t>Una din trăsăturile proiectului este tendința spre </a:t>
            </a:r>
            <a:r>
              <a:rPr lang="ro-RO" b="1" dirty="0">
                <a:solidFill>
                  <a:srgbClr val="002060"/>
                </a:solidFill>
              </a:rPr>
              <a:t>accesibilitate</a:t>
            </a:r>
            <a:r>
              <a:rPr lang="ro-RO" dirty="0">
                <a:solidFill>
                  <a:srgbClr val="002060"/>
                </a:solidFill>
              </a:rPr>
              <a:t> și internaționalizare, oferind suport complet (meniuri, aplicații, spell-checker) pentru limbi multiple (inclusiv limba română) și pentru tastaturi (inclusiv o tastatură corectă pentru limba română, cu trei moduri de input, la preferința utilizatorului). </a:t>
            </a:r>
            <a:endParaRPr lang="en-US" dirty="0">
              <a:solidFill>
                <a:srgbClr val="002060"/>
              </a:solidFill>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71800" y="2895600"/>
            <a:ext cx="5521167" cy="4140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2"/>
          <p:cNvSpPr/>
          <p:nvPr/>
        </p:nvSpPr>
        <p:spPr>
          <a:xfrm>
            <a:off x="3272135" y="304800"/>
            <a:ext cx="3903634" cy="461665"/>
          </a:xfrm>
          <a:prstGeom prst="rect">
            <a:avLst/>
          </a:prstGeom>
        </p:spPr>
        <p:txBody>
          <a:bodyPr wrap="none">
            <a:spAutoFit/>
          </a:bodyPr>
          <a:lstStyle/>
          <a:p>
            <a:pPr algn="ctr"/>
            <a:r>
              <a:rPr lang="en-US" sz="2400" dirty="0">
                <a:solidFill>
                  <a:srgbClr val="002060"/>
                </a:solidFill>
                <a:effectLst>
                  <a:outerShdw blurRad="38100" dist="38100" dir="2700000" algn="tl">
                    <a:srgbClr val="000000">
                      <a:alpha val="43137"/>
                    </a:srgbClr>
                  </a:outerShdw>
                </a:effectLst>
              </a:rPr>
              <a:t>... </a:t>
            </a:r>
            <a:r>
              <a:rPr lang="ro-RO" sz="2400" dirty="0">
                <a:solidFill>
                  <a:srgbClr val="002060"/>
                </a:solidFill>
                <a:effectLst>
                  <a:outerShdw blurRad="38100" dist="38100" dir="2700000" algn="tl">
                    <a:srgbClr val="000000">
                      <a:alpha val="43137"/>
                    </a:srgbClr>
                  </a:outerShdw>
                </a:effectLst>
              </a:rPr>
              <a:t>Evoluţia interfeţelor grafice</a:t>
            </a:r>
            <a:endParaRPr lang="en-US" sz="2400" dirty="0">
              <a:solidFill>
                <a:srgbClr val="002060"/>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DC8EC915-A327-4D78-BCC4-F891DB082CED}" type="slidenum">
              <a:rPr lang="en-US" smtClean="0"/>
              <a:pPr/>
              <a:t>25</a:t>
            </a:fld>
            <a:endParaRPr lang="en-US"/>
          </a:p>
        </p:txBody>
      </p:sp>
    </p:spTree>
    <p:extLst>
      <p:ext uri="{BB962C8B-B14F-4D97-AF65-F5344CB8AC3E}">
        <p14:creationId xmlns:p14="http://schemas.microsoft.com/office/powerpoint/2010/main" xmlns="" val="840731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878" y="9659"/>
            <a:ext cx="10045522" cy="73055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DC8EC915-A327-4D78-BCC4-F891DB082CED}" type="slidenum">
              <a:rPr lang="en-US" smtClean="0"/>
              <a:pPr/>
              <a:t>26</a:t>
            </a:fld>
            <a:endParaRPr lang="en-US"/>
          </a:p>
        </p:txBody>
      </p:sp>
    </p:spTree>
    <p:extLst>
      <p:ext uri="{BB962C8B-B14F-4D97-AF65-F5344CB8AC3E}">
        <p14:creationId xmlns:p14="http://schemas.microsoft.com/office/powerpoint/2010/main" xmlns="" val="3441849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4800" y="838200"/>
            <a:ext cx="7924800" cy="2585323"/>
          </a:xfrm>
          <a:prstGeom prst="rect">
            <a:avLst/>
          </a:prstGeom>
          <a:noFill/>
        </p:spPr>
        <p:txBody>
          <a:bodyPr wrap="square" rtlCol="0">
            <a:spAutoFit/>
          </a:bodyPr>
          <a:lstStyle/>
          <a:p>
            <a:pPr algn="just"/>
            <a:r>
              <a:rPr lang="en-US" dirty="0">
                <a:solidFill>
                  <a:schemeClr val="accent3">
                    <a:lumMod val="75000"/>
                  </a:schemeClr>
                </a:solidFill>
              </a:rPr>
              <a:t> </a:t>
            </a:r>
            <a:r>
              <a:rPr lang="en-US" dirty="0" smtClean="0">
                <a:solidFill>
                  <a:schemeClr val="accent3">
                    <a:lumMod val="75000"/>
                  </a:schemeClr>
                </a:solidFill>
              </a:rPr>
              <a:t>      </a:t>
            </a:r>
            <a:r>
              <a:rPr lang="ro-RO" dirty="0" smtClean="0">
                <a:solidFill>
                  <a:schemeClr val="accent3">
                    <a:lumMod val="75000"/>
                  </a:schemeClr>
                </a:solidFill>
              </a:rPr>
              <a:t>Începând </a:t>
            </a:r>
            <a:r>
              <a:rPr lang="ro-RO" dirty="0">
                <a:solidFill>
                  <a:schemeClr val="accent3">
                    <a:lumMod val="75000"/>
                  </a:schemeClr>
                </a:solidFill>
              </a:rPr>
              <a:t>cu anul 2009, un trend important în tehnologia desktop este </a:t>
            </a:r>
            <a:r>
              <a:rPr lang="ro-RO" b="1" dirty="0">
                <a:solidFill>
                  <a:schemeClr val="accent3">
                    <a:lumMod val="75000"/>
                  </a:schemeClr>
                </a:solidFill>
              </a:rPr>
              <a:t>includerea efectelor 3D</a:t>
            </a:r>
            <a:r>
              <a:rPr lang="ro-RO" dirty="0">
                <a:solidFill>
                  <a:schemeClr val="accent3">
                    <a:lumMod val="75000"/>
                  </a:schemeClr>
                </a:solidFill>
              </a:rPr>
              <a:t> în managementul ferestrelor. Se încearcǎ </a:t>
            </a:r>
            <a:r>
              <a:rPr lang="ro-RO" b="1" dirty="0">
                <a:solidFill>
                  <a:schemeClr val="accent3">
                    <a:lumMod val="75000"/>
                  </a:schemeClr>
                </a:solidFill>
              </a:rPr>
              <a:t>expansiunea puterii expresive </a:t>
            </a:r>
            <a:r>
              <a:rPr lang="ro-RO" dirty="0">
                <a:solidFill>
                  <a:schemeClr val="accent3">
                    <a:lumMod val="75000"/>
                  </a:schemeClr>
                </a:solidFill>
              </a:rPr>
              <a:t>ale instrumentelor existente şi dezvoltarea indicilor fizici care permit manipularea directe. Noi efecte comune unor proiecte actuale cuprind modificarea dimensiunilor (resizing) şi mǎrirea (zooming) la scarǎ a ferestrelor, transformǎri şi animaţii la manipulare (wobbly windows), compunerea de imagini, folosite la transparenţa şi umbrele ferestrelor, îmbunǎtǎţirea organizǎrii globale ale ferestrelor deschise („desktop cube”, „Exposé”).</a:t>
            </a:r>
            <a:endParaRPr lang="en-US" dirty="0">
              <a:solidFill>
                <a:schemeClr val="accent3">
                  <a:lumMod val="75000"/>
                </a:schemeClr>
              </a:solidFill>
            </a:endParaRPr>
          </a:p>
          <a:p>
            <a:pPr algn="just"/>
            <a:endParaRPr lang="en-US" dirty="0">
              <a:solidFill>
                <a:schemeClr val="accent3">
                  <a:lumMod val="75000"/>
                </a:schemeClr>
              </a:solidFill>
            </a:endParaRPr>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00400" y="3276600"/>
            <a:ext cx="5075707" cy="38067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2"/>
          <p:cNvSpPr/>
          <p:nvPr/>
        </p:nvSpPr>
        <p:spPr>
          <a:xfrm>
            <a:off x="2819400" y="192854"/>
            <a:ext cx="6185219" cy="523220"/>
          </a:xfrm>
          <a:prstGeom prst="rect">
            <a:avLst/>
          </a:prstGeom>
        </p:spPr>
        <p:txBody>
          <a:bodyPr wrap="none">
            <a:spAutoFit/>
          </a:bodyPr>
          <a:lstStyle/>
          <a:p>
            <a:pPr lvl="0"/>
            <a:r>
              <a:rPr lang="en-US" sz="2800" dirty="0" smtClean="0">
                <a:solidFill>
                  <a:srgbClr val="002060"/>
                </a:solidFill>
                <a:effectLst>
                  <a:outerShdw blurRad="38100" dist="38100" dir="2700000" algn="tl">
                    <a:srgbClr val="000000">
                      <a:alpha val="43137"/>
                    </a:srgbClr>
                  </a:outerShdw>
                </a:effectLst>
              </a:rPr>
              <a:t>5. </a:t>
            </a:r>
            <a:r>
              <a:rPr lang="ro-RO" sz="2800" dirty="0" smtClean="0">
                <a:solidFill>
                  <a:srgbClr val="002060"/>
                </a:solidFill>
                <a:effectLst>
                  <a:outerShdw blurRad="38100" dist="38100" dir="2700000" algn="tl">
                    <a:srgbClr val="000000">
                      <a:alpha val="43137"/>
                    </a:srgbClr>
                  </a:outerShdw>
                </a:effectLst>
              </a:rPr>
              <a:t>Tendinţe </a:t>
            </a:r>
            <a:r>
              <a:rPr lang="ro-RO" sz="2800" dirty="0">
                <a:solidFill>
                  <a:srgbClr val="002060"/>
                </a:solidFill>
                <a:effectLst>
                  <a:outerShdw blurRad="38100" dist="38100" dir="2700000" algn="tl">
                    <a:srgbClr val="000000">
                      <a:alpha val="43137"/>
                    </a:srgbClr>
                  </a:outerShdw>
                </a:effectLst>
              </a:rPr>
              <a:t>actuale în evoluţia interfeţelor</a:t>
            </a:r>
            <a:endParaRPr lang="en-US" sz="2800" dirty="0">
              <a:solidFill>
                <a:srgbClr val="002060"/>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DC8EC915-A327-4D78-BCC4-F891DB082CED}" type="slidenum">
              <a:rPr lang="en-US" smtClean="0"/>
              <a:pPr/>
              <a:t>27</a:t>
            </a:fld>
            <a:endParaRPr lang="en-US"/>
          </a:p>
        </p:txBody>
      </p:sp>
    </p:spTree>
    <p:extLst>
      <p:ext uri="{BB962C8B-B14F-4D97-AF65-F5344CB8AC3E}">
        <p14:creationId xmlns:p14="http://schemas.microsoft.com/office/powerpoint/2010/main" xmlns="" val="1400268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800" y="990600"/>
            <a:ext cx="3886200" cy="5355312"/>
          </a:xfrm>
          <a:prstGeom prst="rect">
            <a:avLst/>
          </a:prstGeom>
          <a:noFill/>
        </p:spPr>
        <p:txBody>
          <a:bodyPr wrap="square" rtlCol="0">
            <a:spAutoFit/>
          </a:bodyPr>
          <a:lstStyle/>
          <a:p>
            <a:pPr algn="just"/>
            <a:r>
              <a:rPr lang="en-US" dirty="0" smtClean="0">
                <a:solidFill>
                  <a:srgbClr val="002060"/>
                </a:solidFill>
              </a:rPr>
              <a:t>          </a:t>
            </a:r>
            <a:r>
              <a:rPr lang="ro-RO" dirty="0" smtClean="0">
                <a:solidFill>
                  <a:srgbClr val="002060"/>
                </a:solidFill>
              </a:rPr>
              <a:t>Unul </a:t>
            </a:r>
            <a:r>
              <a:rPr lang="ro-RO" dirty="0">
                <a:solidFill>
                  <a:srgbClr val="002060"/>
                </a:solidFill>
              </a:rPr>
              <a:t>dintre mediile desktop care reflectǎ foarte bine caracterul de sugestie al noilor interfeţe grafice este reprezentat de </a:t>
            </a:r>
            <a:r>
              <a:rPr lang="ro-RO" i="1" dirty="0">
                <a:solidFill>
                  <a:srgbClr val="002060"/>
                </a:solidFill>
              </a:rPr>
              <a:t>BumbTop</a:t>
            </a:r>
            <a:r>
              <a:rPr lang="ro-RO" dirty="0">
                <a:solidFill>
                  <a:srgbClr val="002060"/>
                </a:solidFill>
              </a:rPr>
              <a:t>, care combinǎ o reprezentare fizicǎ a documentelor cu intrumente pentru gruparea automatǎ a acelora asemǎnǎtoare. </a:t>
            </a:r>
            <a:endParaRPr lang="en-US" dirty="0" smtClean="0">
              <a:solidFill>
                <a:srgbClr val="002060"/>
              </a:solidFill>
            </a:endParaRPr>
          </a:p>
          <a:p>
            <a:pPr algn="just"/>
            <a:r>
              <a:rPr lang="en-US" dirty="0" smtClean="0">
                <a:solidFill>
                  <a:srgbClr val="002060"/>
                </a:solidFill>
              </a:rPr>
              <a:t>           </a:t>
            </a:r>
            <a:r>
              <a:rPr lang="ro-RO" dirty="0" smtClean="0">
                <a:solidFill>
                  <a:srgbClr val="002060"/>
                </a:solidFill>
              </a:rPr>
              <a:t>Acesta </a:t>
            </a:r>
            <a:r>
              <a:rPr lang="ro-RO" dirty="0">
                <a:solidFill>
                  <a:srgbClr val="002060"/>
                </a:solidFill>
              </a:rPr>
              <a:t>simuleazǎ proprietǎţile fizice ale unui „birou” din lumea realǎ, documentele fiind descrise prin „cutii” tridimensionale aşezate pe un birou virtual. Utilizatorul poate poziţiona „cutiile” pe ecran folosind atât un mouse, cât şi aşa-numitul „stylus” (instrument sub forma unui stilou folosit pentru a da inputul cǎtre un computer, telefon mobil cu touchscreen sau tabletǎ graficǎ).</a:t>
            </a:r>
            <a:endParaRPr lang="en-US" dirty="0">
              <a:solidFill>
                <a:srgbClr val="002060"/>
              </a:solidFill>
            </a:endParaRPr>
          </a:p>
          <a:p>
            <a:pPr algn="just"/>
            <a:endParaRPr lang="en-US" dirty="0">
              <a:solidFill>
                <a:srgbClr val="002060"/>
              </a:solidFill>
            </a:endParaRPr>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54014" y="625732"/>
            <a:ext cx="4381500" cy="3305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573332" y="4114800"/>
            <a:ext cx="4381500" cy="293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2"/>
          <p:cNvSpPr/>
          <p:nvPr/>
        </p:nvSpPr>
        <p:spPr>
          <a:xfrm>
            <a:off x="3249166" y="164067"/>
            <a:ext cx="5402633" cy="461665"/>
          </a:xfrm>
          <a:prstGeom prst="rect">
            <a:avLst/>
          </a:prstGeom>
        </p:spPr>
        <p:txBody>
          <a:bodyPr wrap="none">
            <a:spAutoFit/>
          </a:bodyPr>
          <a:lstStyle/>
          <a:p>
            <a:pPr lvl="0"/>
            <a:r>
              <a:rPr lang="en-US" sz="2400" dirty="0" smtClean="0">
                <a:solidFill>
                  <a:srgbClr val="002060"/>
                </a:solidFill>
                <a:effectLst>
                  <a:outerShdw blurRad="38100" dist="38100" dir="2700000" algn="tl">
                    <a:srgbClr val="000000">
                      <a:alpha val="43137"/>
                    </a:srgbClr>
                  </a:outerShdw>
                </a:effectLst>
              </a:rPr>
              <a:t>… </a:t>
            </a:r>
            <a:r>
              <a:rPr lang="ro-RO" sz="2400" dirty="0" smtClean="0">
                <a:solidFill>
                  <a:srgbClr val="002060"/>
                </a:solidFill>
                <a:effectLst>
                  <a:outerShdw blurRad="38100" dist="38100" dir="2700000" algn="tl">
                    <a:srgbClr val="000000">
                      <a:alpha val="43137"/>
                    </a:srgbClr>
                  </a:outerShdw>
                </a:effectLst>
              </a:rPr>
              <a:t>Tendinţe </a:t>
            </a:r>
            <a:r>
              <a:rPr lang="ro-RO" sz="2400" dirty="0">
                <a:solidFill>
                  <a:srgbClr val="002060"/>
                </a:solidFill>
                <a:effectLst>
                  <a:outerShdw blurRad="38100" dist="38100" dir="2700000" algn="tl">
                    <a:srgbClr val="000000">
                      <a:alpha val="43137"/>
                    </a:srgbClr>
                  </a:outerShdw>
                </a:effectLst>
              </a:rPr>
              <a:t>actuale în evoluţia interfeţelor</a:t>
            </a:r>
            <a:endParaRPr lang="en-US" sz="2400" dirty="0">
              <a:solidFill>
                <a:srgbClr val="002060"/>
              </a:solidFill>
              <a:effectLst>
                <a:outerShdw blurRad="38100" dist="38100" dir="2700000" algn="tl">
                  <a:srgbClr val="000000">
                    <a:alpha val="43137"/>
                  </a:srgbClr>
                </a:outerShdw>
              </a:effectLst>
            </a:endParaRPr>
          </a:p>
        </p:txBody>
      </p:sp>
      <p:sp>
        <p:nvSpPr>
          <p:cNvPr id="6" name="Slide Number Placeholder 5"/>
          <p:cNvSpPr>
            <a:spLocks noGrp="1"/>
          </p:cNvSpPr>
          <p:nvPr>
            <p:ph type="sldNum" sz="quarter" idx="12"/>
          </p:nvPr>
        </p:nvSpPr>
        <p:spPr/>
        <p:txBody>
          <a:bodyPr/>
          <a:lstStyle/>
          <a:p>
            <a:fld id="{DC8EC915-A327-4D78-BCC4-F891DB082CED}" type="slidenum">
              <a:rPr lang="en-US" smtClean="0"/>
              <a:pPr/>
              <a:t>28</a:t>
            </a:fld>
            <a:endParaRPr lang="en-US"/>
          </a:p>
        </p:txBody>
      </p:sp>
    </p:spTree>
    <p:extLst>
      <p:ext uri="{BB962C8B-B14F-4D97-AF65-F5344CB8AC3E}">
        <p14:creationId xmlns:p14="http://schemas.microsoft.com/office/powerpoint/2010/main" xmlns="" val="132650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1600" y="914400"/>
            <a:ext cx="7924799" cy="2585323"/>
          </a:xfrm>
          <a:prstGeom prst="rect">
            <a:avLst/>
          </a:prstGeom>
        </p:spPr>
        <p:txBody>
          <a:bodyPr wrap="square">
            <a:spAutoFit/>
          </a:bodyPr>
          <a:lstStyle/>
          <a:p>
            <a:pPr algn="just"/>
            <a:r>
              <a:rPr lang="en-US" dirty="0" smtClean="0">
                <a:solidFill>
                  <a:schemeClr val="accent3">
                    <a:lumMod val="75000"/>
                  </a:schemeClr>
                </a:solidFill>
              </a:rPr>
              <a:t>          </a:t>
            </a:r>
            <a:r>
              <a:rPr lang="en-US" dirty="0">
                <a:solidFill>
                  <a:schemeClr val="accent3">
                    <a:lumMod val="75000"/>
                  </a:schemeClr>
                </a:solidFill>
              </a:rPr>
              <a:t>D</a:t>
            </a:r>
            <a:r>
              <a:rPr lang="ro-RO" dirty="0" smtClean="0">
                <a:solidFill>
                  <a:schemeClr val="accent3">
                    <a:lumMod val="75000"/>
                  </a:schemeClr>
                </a:solidFill>
              </a:rPr>
              <a:t>ispozitivele </a:t>
            </a:r>
            <a:r>
              <a:rPr lang="ro-RO" dirty="0">
                <a:solidFill>
                  <a:schemeClr val="accent3">
                    <a:lumMod val="75000"/>
                  </a:schemeClr>
                </a:solidFill>
              </a:rPr>
              <a:t>portabile ca </a:t>
            </a:r>
            <a:r>
              <a:rPr lang="ro-RO" i="1" dirty="0">
                <a:solidFill>
                  <a:schemeClr val="accent3">
                    <a:lumMod val="75000"/>
                  </a:schemeClr>
                </a:solidFill>
              </a:rPr>
              <a:t>MP3-player</a:t>
            </a:r>
            <a:r>
              <a:rPr lang="ro-RO" dirty="0">
                <a:solidFill>
                  <a:schemeClr val="accent3">
                    <a:lumMod val="75000"/>
                  </a:schemeClr>
                </a:solidFill>
              </a:rPr>
              <a:t>, </a:t>
            </a:r>
            <a:r>
              <a:rPr lang="ro-RO" i="1" dirty="0">
                <a:solidFill>
                  <a:schemeClr val="accent3">
                    <a:lumMod val="75000"/>
                  </a:schemeClr>
                </a:solidFill>
              </a:rPr>
              <a:t>telefon mobil</a:t>
            </a:r>
            <a:r>
              <a:rPr lang="ro-RO" dirty="0">
                <a:solidFill>
                  <a:schemeClr val="accent3">
                    <a:lumMod val="75000"/>
                  </a:schemeClr>
                </a:solidFill>
              </a:rPr>
              <a:t>, </a:t>
            </a:r>
            <a:r>
              <a:rPr lang="ro-RO" i="1" dirty="0">
                <a:solidFill>
                  <a:schemeClr val="accent3">
                    <a:lumMod val="75000"/>
                  </a:schemeClr>
                </a:solidFill>
              </a:rPr>
              <a:t>I-pad</a:t>
            </a:r>
            <a:r>
              <a:rPr lang="ro-RO" dirty="0">
                <a:solidFill>
                  <a:schemeClr val="accent3">
                    <a:lumMod val="75000"/>
                  </a:schemeClr>
                </a:solidFill>
              </a:rPr>
              <a:t> au devenit un domeniu importat pentru dezvoltarea interfeţelor grafice în ultimii ani. Acestea au propriile interfeţe şi sisteme de operare şi comunitǎţi întregi de programatori s-au dedicat creǎrii unor noi instrumente vizuale, în care paradigma desktopului nu se mai preteazǎ. </a:t>
            </a:r>
            <a:endParaRPr lang="en-US" dirty="0" smtClean="0">
              <a:solidFill>
                <a:schemeClr val="accent3">
                  <a:lumMod val="75000"/>
                </a:schemeClr>
              </a:solidFill>
            </a:endParaRPr>
          </a:p>
          <a:p>
            <a:pPr algn="just"/>
            <a:r>
              <a:rPr lang="en-US" dirty="0">
                <a:solidFill>
                  <a:schemeClr val="accent3">
                    <a:lumMod val="75000"/>
                  </a:schemeClr>
                </a:solidFill>
              </a:rPr>
              <a:t> </a:t>
            </a:r>
            <a:r>
              <a:rPr lang="en-US" dirty="0" smtClean="0">
                <a:solidFill>
                  <a:schemeClr val="accent3">
                    <a:lumMod val="75000"/>
                  </a:schemeClr>
                </a:solidFill>
              </a:rPr>
              <a:t>       </a:t>
            </a:r>
            <a:r>
              <a:rPr lang="ro-RO" dirty="0" smtClean="0">
                <a:solidFill>
                  <a:schemeClr val="accent3">
                    <a:lumMod val="75000"/>
                  </a:schemeClr>
                </a:solidFill>
              </a:rPr>
              <a:t>Astfel </a:t>
            </a:r>
            <a:r>
              <a:rPr lang="ro-RO" dirty="0">
                <a:solidFill>
                  <a:schemeClr val="accent3">
                    <a:lumMod val="75000"/>
                  </a:schemeClr>
                </a:solidFill>
              </a:rPr>
              <a:t>se face trecerea cǎtre interfeţele </a:t>
            </a:r>
            <a:r>
              <a:rPr lang="ro-RO" b="1" i="1" dirty="0">
                <a:solidFill>
                  <a:schemeClr val="accent3">
                    <a:lumMod val="75000"/>
                  </a:schemeClr>
                </a:solidFill>
              </a:rPr>
              <a:t>post-WIMP</a:t>
            </a:r>
            <a:r>
              <a:rPr lang="ro-RO" dirty="0">
                <a:solidFill>
                  <a:schemeClr val="accent3">
                    <a:lumMod val="75000"/>
                  </a:schemeClr>
                </a:solidFill>
              </a:rPr>
              <a:t>, care merg dincolo de conceptele de ferestre, pictograme, meniuri şi dispozitive de pointare, prin folosirea unor </a:t>
            </a:r>
            <a:r>
              <a:rPr lang="ro-RO" b="1" dirty="0">
                <a:solidFill>
                  <a:schemeClr val="accent3">
                    <a:lumMod val="75000"/>
                  </a:schemeClr>
                </a:solidFill>
              </a:rPr>
              <a:t>noi modalitǎţi de interacţiune</a:t>
            </a:r>
            <a:r>
              <a:rPr lang="ro-RO" dirty="0">
                <a:solidFill>
                  <a:schemeClr val="accent3">
                    <a:lumMod val="75000"/>
                  </a:schemeClr>
                </a:solidFill>
              </a:rPr>
              <a:t>. Interfeţele </a:t>
            </a:r>
            <a:r>
              <a:rPr lang="ro-RO" i="1" dirty="0">
                <a:solidFill>
                  <a:schemeClr val="accent3">
                    <a:lumMod val="75000"/>
                  </a:schemeClr>
                </a:solidFill>
              </a:rPr>
              <a:t>post-WIMP</a:t>
            </a:r>
            <a:r>
              <a:rPr lang="ro-RO" dirty="0">
                <a:solidFill>
                  <a:schemeClr val="accent3">
                    <a:lumMod val="75000"/>
                  </a:schemeClr>
                </a:solidFill>
              </a:rPr>
              <a:t> pot encapsula mai bine spaţiul de lucru, acţiunile şi obiectele pentru sarcini specifice, mai complexe. </a:t>
            </a:r>
            <a:endParaRPr lang="en-US" dirty="0">
              <a:solidFill>
                <a:schemeClr val="accent3">
                  <a:lumMod val="75000"/>
                </a:schemeClr>
              </a:solidFill>
            </a:endParaRPr>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71800" y="3536324"/>
            <a:ext cx="5398394" cy="37788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2"/>
          <p:cNvSpPr/>
          <p:nvPr/>
        </p:nvSpPr>
        <p:spPr>
          <a:xfrm>
            <a:off x="3276600" y="318700"/>
            <a:ext cx="5331268" cy="461665"/>
          </a:xfrm>
          <a:prstGeom prst="rect">
            <a:avLst/>
          </a:prstGeom>
        </p:spPr>
        <p:txBody>
          <a:bodyPr wrap="none">
            <a:spAutoFit/>
          </a:bodyPr>
          <a:lstStyle/>
          <a:p>
            <a:pPr lvl="0"/>
            <a:r>
              <a:rPr lang="en-US" sz="2400" dirty="0" smtClean="0">
                <a:solidFill>
                  <a:srgbClr val="002060"/>
                </a:solidFill>
                <a:effectLst>
                  <a:outerShdw blurRad="38100" dist="38100" dir="2700000" algn="tl">
                    <a:srgbClr val="000000">
                      <a:alpha val="43137"/>
                    </a:srgbClr>
                  </a:outerShdw>
                </a:effectLst>
              </a:rPr>
              <a:t>…</a:t>
            </a:r>
            <a:r>
              <a:rPr lang="ro-RO" sz="2400" dirty="0" smtClean="0">
                <a:solidFill>
                  <a:srgbClr val="002060"/>
                </a:solidFill>
                <a:effectLst>
                  <a:outerShdw blurRad="38100" dist="38100" dir="2700000" algn="tl">
                    <a:srgbClr val="000000">
                      <a:alpha val="43137"/>
                    </a:srgbClr>
                  </a:outerShdw>
                </a:effectLst>
              </a:rPr>
              <a:t>Tendinţe </a:t>
            </a:r>
            <a:r>
              <a:rPr lang="ro-RO" sz="2400" dirty="0">
                <a:solidFill>
                  <a:srgbClr val="002060"/>
                </a:solidFill>
                <a:effectLst>
                  <a:outerShdw blurRad="38100" dist="38100" dir="2700000" algn="tl">
                    <a:srgbClr val="000000">
                      <a:alpha val="43137"/>
                    </a:srgbClr>
                  </a:outerShdw>
                </a:effectLst>
              </a:rPr>
              <a:t>actuale în evoluţia interfeţelor</a:t>
            </a:r>
            <a:endParaRPr lang="en-US" sz="2400" dirty="0">
              <a:solidFill>
                <a:srgbClr val="002060"/>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DC8EC915-A327-4D78-BCC4-F891DB082CED}" type="slidenum">
              <a:rPr lang="en-US" smtClean="0"/>
              <a:pPr/>
              <a:t>29</a:t>
            </a:fld>
            <a:endParaRPr lang="en-US"/>
          </a:p>
        </p:txBody>
      </p:sp>
    </p:spTree>
    <p:extLst>
      <p:ext uri="{BB962C8B-B14F-4D97-AF65-F5344CB8AC3E}">
        <p14:creationId xmlns:p14="http://schemas.microsoft.com/office/powerpoint/2010/main" xmlns="" val="2374948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762000"/>
            <a:ext cx="8077200" cy="1938992"/>
          </a:xfrm>
          <a:prstGeom prst="rect">
            <a:avLst/>
          </a:prstGeom>
          <a:noFill/>
        </p:spPr>
        <p:txBody>
          <a:bodyPr wrap="square" lIns="91440" tIns="45720" rIns="91440" bIns="45720">
            <a:spAutoFit/>
          </a:bodyPr>
          <a:lstStyle/>
          <a:p>
            <a:pPr algn="ctr"/>
            <a:r>
              <a:rPr lang="en-US" sz="6000" b="1" dirty="0" err="1" smtClean="0">
                <a:ln w="10541" cmpd="sng">
                  <a:solidFill>
                    <a:srgbClr val="7D7D7D">
                      <a:tint val="100000"/>
                      <a:shade val="100000"/>
                      <a:satMod val="110000"/>
                    </a:srgbClr>
                  </a:solidFill>
                  <a:prstDash val="solid"/>
                </a:ln>
                <a:solidFill>
                  <a:srgbClr val="002060"/>
                </a:solidFill>
                <a:effectLst>
                  <a:outerShdw blurRad="38100" dist="38100" dir="2700000" algn="tl">
                    <a:srgbClr val="000000">
                      <a:alpha val="43137"/>
                    </a:srgbClr>
                  </a:outerShdw>
                </a:effectLst>
              </a:rPr>
              <a:t>Evolutia</a:t>
            </a:r>
            <a:r>
              <a:rPr lang="en-US" sz="6000" b="1" dirty="0" smtClean="0">
                <a:ln w="10541" cmpd="sng">
                  <a:solidFill>
                    <a:srgbClr val="7D7D7D">
                      <a:tint val="100000"/>
                      <a:shade val="100000"/>
                      <a:satMod val="110000"/>
                    </a:srgbClr>
                  </a:solidFill>
                  <a:prstDash val="solid"/>
                </a:ln>
                <a:solidFill>
                  <a:srgbClr val="002060"/>
                </a:solidFill>
                <a:effectLst>
                  <a:outerShdw blurRad="38100" dist="38100" dir="2700000" algn="tl">
                    <a:srgbClr val="000000">
                      <a:alpha val="43137"/>
                    </a:srgbClr>
                  </a:outerShdw>
                </a:effectLst>
              </a:rPr>
              <a:t> </a:t>
            </a:r>
            <a:r>
              <a:rPr lang="en-US" sz="6000" b="1" dirty="0" err="1" smtClean="0">
                <a:ln w="10541" cmpd="sng">
                  <a:solidFill>
                    <a:srgbClr val="7D7D7D">
                      <a:tint val="100000"/>
                      <a:shade val="100000"/>
                      <a:satMod val="110000"/>
                    </a:srgbClr>
                  </a:solidFill>
                  <a:prstDash val="solid"/>
                </a:ln>
                <a:solidFill>
                  <a:srgbClr val="002060"/>
                </a:solidFill>
                <a:effectLst>
                  <a:outerShdw blurRad="38100" dist="38100" dir="2700000" algn="tl">
                    <a:srgbClr val="000000">
                      <a:alpha val="43137"/>
                    </a:srgbClr>
                  </a:outerShdw>
                </a:effectLst>
              </a:rPr>
              <a:t>interfeţelor</a:t>
            </a:r>
            <a:endParaRPr lang="en-US" sz="6000" b="1" dirty="0">
              <a:ln w="10541" cmpd="sng">
                <a:solidFill>
                  <a:srgbClr val="7D7D7D">
                    <a:tint val="100000"/>
                    <a:shade val="100000"/>
                    <a:satMod val="110000"/>
                  </a:srgbClr>
                </a:solidFill>
                <a:prstDash val="solid"/>
              </a:ln>
              <a:solidFill>
                <a:srgbClr val="002060"/>
              </a:solidFill>
              <a:effectLst>
                <a:outerShdw blurRad="38100" dist="38100" dir="2700000" algn="tl">
                  <a:srgbClr val="000000">
                    <a:alpha val="43137"/>
                  </a:srgbClr>
                </a:outerShdw>
              </a:effectLst>
            </a:endParaRPr>
          </a:p>
          <a:p>
            <a:pPr algn="ctr"/>
            <a:r>
              <a:rPr lang="en-US" sz="6000" b="1" dirty="0" err="1">
                <a:ln w="10541" cmpd="sng">
                  <a:solidFill>
                    <a:srgbClr val="7D7D7D">
                      <a:tint val="100000"/>
                      <a:shade val="100000"/>
                      <a:satMod val="110000"/>
                    </a:srgbClr>
                  </a:solidFill>
                  <a:prstDash val="solid"/>
                </a:ln>
                <a:solidFill>
                  <a:srgbClr val="002060"/>
                </a:solidFill>
                <a:effectLst>
                  <a:outerShdw blurRad="38100" dist="38100" dir="2700000" algn="tl">
                    <a:srgbClr val="000000">
                      <a:alpha val="43137"/>
                    </a:srgbClr>
                  </a:outerShdw>
                </a:effectLst>
              </a:rPr>
              <a:t>o</a:t>
            </a:r>
            <a:r>
              <a:rPr lang="en-US" sz="6000" b="1" cap="none" spc="0" dirty="0" err="1" smtClean="0">
                <a:ln w="10541" cmpd="sng">
                  <a:solidFill>
                    <a:srgbClr val="7D7D7D">
                      <a:tint val="100000"/>
                      <a:shade val="100000"/>
                      <a:satMod val="110000"/>
                    </a:srgbClr>
                  </a:solidFill>
                  <a:prstDash val="solid"/>
                </a:ln>
                <a:solidFill>
                  <a:srgbClr val="002060"/>
                </a:solidFill>
                <a:effectLst>
                  <a:outerShdw blurRad="38100" dist="38100" dir="2700000" algn="tl">
                    <a:srgbClr val="000000">
                      <a:alpha val="43137"/>
                    </a:srgbClr>
                  </a:outerShdw>
                </a:effectLst>
              </a:rPr>
              <a:t>m</a:t>
            </a:r>
            <a:r>
              <a:rPr lang="en-US" sz="6000" b="1" cap="none" spc="0" dirty="0" smtClean="0">
                <a:ln w="10541" cmpd="sng">
                  <a:solidFill>
                    <a:srgbClr val="7D7D7D">
                      <a:tint val="100000"/>
                      <a:shade val="100000"/>
                      <a:satMod val="110000"/>
                    </a:srgbClr>
                  </a:solidFill>
                  <a:prstDash val="solid"/>
                </a:ln>
                <a:solidFill>
                  <a:srgbClr val="002060"/>
                </a:solidFill>
                <a:effectLst>
                  <a:outerShdw blurRad="38100" dist="38100" dir="2700000" algn="tl">
                    <a:srgbClr val="000000">
                      <a:alpha val="43137"/>
                    </a:srgbClr>
                  </a:outerShdw>
                </a:effectLst>
              </a:rPr>
              <a:t> - calculator</a:t>
            </a:r>
            <a:endParaRPr lang="en-US" sz="6000" b="1" cap="none" spc="0" dirty="0">
              <a:ln w="10541" cmpd="sng">
                <a:solidFill>
                  <a:srgbClr val="7D7D7D">
                    <a:tint val="100000"/>
                    <a:shade val="100000"/>
                    <a:satMod val="110000"/>
                  </a:srgbClr>
                </a:solidFill>
                <a:prstDash val="solid"/>
              </a:ln>
              <a:solidFill>
                <a:srgbClr val="002060"/>
              </a:solidFill>
              <a:effectLst>
                <a:outerShdw blurRad="38100" dist="38100" dir="2700000" algn="tl">
                  <a:srgbClr val="000000">
                    <a:alpha val="43137"/>
                  </a:srgbClr>
                </a:outerShdw>
              </a:effectLst>
            </a:endParaRPr>
          </a:p>
        </p:txBody>
      </p:sp>
      <p:sp>
        <p:nvSpPr>
          <p:cNvPr id="2" name="TextBox 1"/>
          <p:cNvSpPr txBox="1"/>
          <p:nvPr/>
        </p:nvSpPr>
        <p:spPr>
          <a:xfrm>
            <a:off x="2514600" y="3531989"/>
            <a:ext cx="5562600" cy="1200329"/>
          </a:xfrm>
          <a:prstGeom prst="rect">
            <a:avLst/>
          </a:prstGeom>
          <a:noFill/>
        </p:spPr>
        <p:txBody>
          <a:bodyPr wrap="square" rtlCol="0">
            <a:spAutoFit/>
          </a:bodyPr>
          <a:lstStyle/>
          <a:p>
            <a:pPr algn="ctr"/>
            <a:r>
              <a:rPr lang="en-US" sz="2400" i="1" dirty="0" smtClean="0">
                <a:solidFill>
                  <a:srgbClr val="002060"/>
                </a:solidFill>
                <a:effectLst>
                  <a:outerShdw blurRad="38100" dist="38100" dir="2700000" algn="tl">
                    <a:srgbClr val="000000">
                      <a:alpha val="43137"/>
                    </a:srgbClr>
                  </a:outerShdw>
                </a:effectLst>
              </a:rPr>
              <a:t>“A </a:t>
            </a:r>
            <a:r>
              <a:rPr lang="en-US" sz="2400" i="1" dirty="0">
                <a:solidFill>
                  <a:srgbClr val="002060"/>
                </a:solidFill>
                <a:effectLst>
                  <a:outerShdw blurRad="38100" dist="38100" dir="2700000" algn="tl">
                    <a:srgbClr val="000000">
                      <a:alpha val="43137"/>
                    </a:srgbClr>
                  </a:outerShdw>
                </a:effectLst>
              </a:rPr>
              <a:t>picture is worth a thousand words. An interface is worth a thousand pictures</a:t>
            </a:r>
            <a:r>
              <a:rPr lang="en-US" sz="2400" i="1" dirty="0" smtClean="0">
                <a:solidFill>
                  <a:srgbClr val="002060"/>
                </a:solidFill>
                <a:effectLst>
                  <a:outerShdw blurRad="38100" dist="38100" dir="2700000" algn="tl">
                    <a:srgbClr val="000000">
                      <a:alpha val="43137"/>
                    </a:srgbClr>
                  </a:outerShdw>
                </a:effectLst>
              </a:rPr>
              <a:t>.“</a:t>
            </a:r>
          </a:p>
          <a:p>
            <a:pPr algn="r"/>
            <a:r>
              <a:rPr lang="en-US" sz="2400" i="1" dirty="0">
                <a:solidFill>
                  <a:srgbClr val="002060"/>
                </a:solidFill>
                <a:effectLst>
                  <a:outerShdw blurRad="38100" dist="38100" dir="2700000" algn="tl">
                    <a:srgbClr val="000000">
                      <a:alpha val="43137"/>
                    </a:srgbClr>
                  </a:outerShdw>
                </a:effectLst>
              </a:rPr>
              <a:t>	</a:t>
            </a:r>
            <a:r>
              <a:rPr lang="en-US" sz="2400" i="1" dirty="0" smtClean="0">
                <a:solidFill>
                  <a:srgbClr val="002060"/>
                </a:solidFill>
                <a:effectLst>
                  <a:outerShdw blurRad="38100" dist="38100" dir="2700000" algn="tl">
                    <a:srgbClr val="000000">
                      <a:alpha val="43137"/>
                    </a:srgbClr>
                  </a:outerShdw>
                </a:effectLst>
              </a:rPr>
              <a:t>(Ben </a:t>
            </a:r>
            <a:r>
              <a:rPr lang="en-US" sz="2400" i="1" dirty="0" err="1" smtClean="0">
                <a:solidFill>
                  <a:srgbClr val="002060"/>
                </a:solidFill>
                <a:effectLst>
                  <a:outerShdw blurRad="38100" dist="38100" dir="2700000" algn="tl">
                    <a:srgbClr val="000000">
                      <a:alpha val="43137"/>
                    </a:srgbClr>
                  </a:outerShdw>
                </a:effectLst>
              </a:rPr>
              <a:t>Shneiderman</a:t>
            </a:r>
            <a:r>
              <a:rPr lang="en-US" sz="2400" i="1" dirty="0" smtClean="0">
                <a:solidFill>
                  <a:srgbClr val="002060"/>
                </a:solidFill>
                <a:effectLst>
                  <a:outerShdw blurRad="38100" dist="38100" dir="2700000" algn="tl">
                    <a:srgbClr val="000000">
                      <a:alpha val="43137"/>
                    </a:srgbClr>
                  </a:outerShdw>
                </a:effectLst>
              </a:rPr>
              <a:t>)</a:t>
            </a:r>
            <a:endParaRPr lang="en-US" sz="2400" i="1" dirty="0">
              <a:solidFill>
                <a:srgbClr val="002060"/>
              </a:solidFill>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2"/>
          </p:nvPr>
        </p:nvSpPr>
        <p:spPr/>
        <p:txBody>
          <a:bodyPr/>
          <a:lstStyle/>
          <a:p>
            <a:fld id="{DC8EC915-A327-4D78-BCC4-F891DB082CED}" type="slidenum">
              <a:rPr lang="en-US" smtClean="0"/>
              <a:pPr/>
              <a:t>3</a:t>
            </a:fld>
            <a:endParaRPr lang="en-US"/>
          </a:p>
        </p:txBody>
      </p:sp>
    </p:spTree>
    <p:extLst>
      <p:ext uri="{BB962C8B-B14F-4D97-AF65-F5344CB8AC3E}">
        <p14:creationId xmlns:p14="http://schemas.microsoft.com/office/powerpoint/2010/main" xmlns="" val="11124506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67000" y="24685"/>
            <a:ext cx="5810250" cy="348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81600" y="3566375"/>
            <a:ext cx="4695825" cy="3524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371600" y="3671150"/>
            <a:ext cx="3657600" cy="3314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DC8EC915-A327-4D78-BCC4-F891DB082CED}" type="slidenum">
              <a:rPr lang="en-US" smtClean="0"/>
              <a:pPr/>
              <a:t>30</a:t>
            </a:fld>
            <a:endParaRPr lang="en-US"/>
          </a:p>
        </p:txBody>
      </p:sp>
    </p:spTree>
    <p:extLst>
      <p:ext uri="{BB962C8B-B14F-4D97-AF65-F5344CB8AC3E}">
        <p14:creationId xmlns:p14="http://schemas.microsoft.com/office/powerpoint/2010/main" xmlns="" val="2260854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1600" y="381000"/>
            <a:ext cx="4495800" cy="6463308"/>
          </a:xfrm>
          <a:prstGeom prst="rect">
            <a:avLst/>
          </a:prstGeom>
        </p:spPr>
        <p:txBody>
          <a:bodyPr wrap="square">
            <a:spAutoFit/>
          </a:bodyPr>
          <a:lstStyle/>
          <a:p>
            <a:pPr algn="just">
              <a:tabLst>
                <a:tab pos="463550" algn="l"/>
              </a:tabLst>
            </a:pPr>
            <a:r>
              <a:rPr lang="en-US" dirty="0" smtClean="0">
                <a:solidFill>
                  <a:srgbClr val="002060"/>
                </a:solidFill>
              </a:rPr>
              <a:t>	</a:t>
            </a:r>
            <a:r>
              <a:rPr lang="ro-RO" dirty="0" smtClean="0">
                <a:solidFill>
                  <a:srgbClr val="002060"/>
                </a:solidFill>
              </a:rPr>
              <a:t>O </a:t>
            </a:r>
            <a:r>
              <a:rPr lang="ro-RO" dirty="0">
                <a:solidFill>
                  <a:srgbClr val="002060"/>
                </a:solidFill>
              </a:rPr>
              <a:t>altǎ paradigmǎ esenţialǎ în interfeţele cu utilizatorul este reprezentatǎ de </a:t>
            </a:r>
            <a:r>
              <a:rPr lang="ro-RO" b="1" dirty="0">
                <a:solidFill>
                  <a:srgbClr val="002060"/>
                </a:solidFill>
              </a:rPr>
              <a:t>interacţiunea naturalǎ, </a:t>
            </a:r>
            <a:r>
              <a:rPr lang="ro-RO" dirty="0">
                <a:solidFill>
                  <a:srgbClr val="002060"/>
                </a:solidFill>
              </a:rPr>
              <a:t>implementatǎ în aşa-numitele </a:t>
            </a:r>
            <a:r>
              <a:rPr lang="ro-RO" b="1" dirty="0">
                <a:solidFill>
                  <a:srgbClr val="002060"/>
                </a:solidFill>
              </a:rPr>
              <a:t>interfeţe perceptuale (PUI</a:t>
            </a:r>
            <a:r>
              <a:rPr lang="ro-RO" b="1" dirty="0" smtClean="0">
                <a:solidFill>
                  <a:srgbClr val="002060"/>
                </a:solidFill>
              </a:rPr>
              <a:t>). </a:t>
            </a:r>
            <a:r>
              <a:rPr lang="ro-RO" dirty="0">
                <a:solidFill>
                  <a:srgbClr val="002060"/>
                </a:solidFill>
              </a:rPr>
              <a:t>Acestea sunt deosebit de interactive, multimodale (posibilitǎţi multiple de comunicare, nu doar mouse, tastaturǎ, monitor), modelate dupǎ interacţiunea umanǎ obişnuitǎ. </a:t>
            </a:r>
            <a:r>
              <a:rPr lang="ro-RO" b="1" dirty="0">
                <a:solidFill>
                  <a:srgbClr val="002060"/>
                </a:solidFill>
              </a:rPr>
              <a:t>Scopul </a:t>
            </a:r>
            <a:r>
              <a:rPr lang="ro-RO" dirty="0">
                <a:solidFill>
                  <a:srgbClr val="002060"/>
                </a:solidFill>
              </a:rPr>
              <a:t>lor este de a permite utilizatorilor sǎ interacţioneze cu un computer la fel cum interacţioneazǎ între ei, în lumea fizicǎ. Astfel, se creeazǎ interfeţe adaptabile unui </a:t>
            </a:r>
            <a:r>
              <a:rPr lang="ro-RO" dirty="0" smtClean="0">
                <a:solidFill>
                  <a:srgbClr val="002060"/>
                </a:solidFill>
              </a:rPr>
              <a:t>anumit </a:t>
            </a:r>
            <a:r>
              <a:rPr lang="ro-RO" dirty="0">
                <a:solidFill>
                  <a:srgbClr val="002060"/>
                </a:solidFill>
              </a:rPr>
              <a:t>context şi situaţiilor generale, „atente” la mediu </a:t>
            </a:r>
            <a:r>
              <a:rPr lang="ro-RO" i="1" dirty="0">
                <a:solidFill>
                  <a:srgbClr val="002060"/>
                </a:solidFill>
              </a:rPr>
              <a:t>(„Cine?, Ce? Când? Cum? De ce?”</a:t>
            </a:r>
            <a:r>
              <a:rPr lang="ro-RO" dirty="0">
                <a:solidFill>
                  <a:srgbClr val="002060"/>
                </a:solidFill>
              </a:rPr>
              <a:t>). </a:t>
            </a:r>
            <a:endParaRPr lang="en-US" dirty="0">
              <a:solidFill>
                <a:srgbClr val="002060"/>
              </a:solidFill>
            </a:endParaRPr>
          </a:p>
          <a:p>
            <a:pPr algn="just" defTabSz="463550"/>
            <a:r>
              <a:rPr lang="en-US" dirty="0" smtClean="0">
                <a:solidFill>
                  <a:srgbClr val="002060"/>
                </a:solidFill>
              </a:rPr>
              <a:t>	</a:t>
            </a:r>
            <a:r>
              <a:rPr lang="ro-RO" dirty="0" smtClean="0">
                <a:solidFill>
                  <a:srgbClr val="002060"/>
                </a:solidFill>
              </a:rPr>
              <a:t>Interfeţele </a:t>
            </a:r>
            <a:r>
              <a:rPr lang="ro-RO" dirty="0">
                <a:solidFill>
                  <a:srgbClr val="002060"/>
                </a:solidFill>
              </a:rPr>
              <a:t>perceptuale </a:t>
            </a:r>
            <a:r>
              <a:rPr lang="ro-RO" b="1" dirty="0">
                <a:solidFill>
                  <a:srgbClr val="002060"/>
                </a:solidFill>
              </a:rPr>
              <a:t>combinǎ capacitǎţile umane de comunicare</a:t>
            </a:r>
            <a:r>
              <a:rPr lang="ro-RO" dirty="0">
                <a:solidFill>
                  <a:srgbClr val="002060"/>
                </a:solidFill>
              </a:rPr>
              <a:t>, cognitive, perceptuale, cu dispozitivele de intrare/ieşire ale calculatoarelor, cercetǎrile rezultând ca împletire a numeroase discipline (graficǎ şi vizualizare, modelare, psihologie cognitivǎ, generare şi recunoaştere de sunete şi voci, procesarea limbajului natural etc.)</a:t>
            </a:r>
            <a:endParaRPr lang="en-US" dirty="0">
              <a:solidFill>
                <a:srgbClr val="002060"/>
              </a:solidFill>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58964" y="3612654"/>
            <a:ext cx="3537482" cy="31946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58964" y="406758"/>
            <a:ext cx="3537482" cy="2895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DC8EC915-A327-4D78-BCC4-F891DB082CED}" type="slidenum">
              <a:rPr lang="en-US" smtClean="0"/>
              <a:pPr/>
              <a:t>31</a:t>
            </a:fld>
            <a:endParaRPr lang="en-US"/>
          </a:p>
        </p:txBody>
      </p:sp>
    </p:spTree>
    <p:extLst>
      <p:ext uri="{BB962C8B-B14F-4D97-AF65-F5344CB8AC3E}">
        <p14:creationId xmlns:p14="http://schemas.microsoft.com/office/powerpoint/2010/main" xmlns="" val="2352572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43000" y="47088"/>
            <a:ext cx="4762500" cy="3571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36624" y="41722"/>
            <a:ext cx="4010025" cy="2543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36624" y="2895600"/>
            <a:ext cx="4010025" cy="30476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2533"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550561" y="3702831"/>
            <a:ext cx="3947375" cy="34225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DC8EC915-A327-4D78-BCC4-F891DB082CED}" type="slidenum">
              <a:rPr lang="en-US" smtClean="0"/>
              <a:pPr/>
              <a:t>32</a:t>
            </a:fld>
            <a:endParaRPr lang="en-US"/>
          </a:p>
        </p:txBody>
      </p:sp>
    </p:spTree>
    <p:extLst>
      <p:ext uri="{BB962C8B-B14F-4D97-AF65-F5344CB8AC3E}">
        <p14:creationId xmlns:p14="http://schemas.microsoft.com/office/powerpoint/2010/main" xmlns="" val="1724453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8400" y="543580"/>
            <a:ext cx="6400800" cy="523220"/>
          </a:xfrm>
          <a:prstGeom prst="rect">
            <a:avLst/>
          </a:prstGeom>
          <a:noFill/>
        </p:spPr>
        <p:txBody>
          <a:bodyPr wrap="square" rtlCol="0">
            <a:spAutoFit/>
          </a:bodyPr>
          <a:lstStyle/>
          <a:p>
            <a:pPr algn="ctr"/>
            <a:r>
              <a:rPr lang="en-US" sz="2800" b="1" dirty="0" smtClean="0">
                <a:solidFill>
                  <a:srgbClr val="002060"/>
                </a:solidFill>
                <a:effectLst>
                  <a:outerShdw blurRad="38100" dist="38100" dir="2700000" algn="tl">
                    <a:srgbClr val="000000">
                      <a:alpha val="43137"/>
                    </a:srgbClr>
                  </a:outerShdw>
                </a:effectLst>
              </a:rPr>
              <a:t>6. </a:t>
            </a:r>
            <a:r>
              <a:rPr lang="en-US" sz="2800" b="1" dirty="0" err="1" smtClean="0">
                <a:solidFill>
                  <a:srgbClr val="002060"/>
                </a:solidFill>
                <a:effectLst>
                  <a:outerShdw blurRad="38100" dist="38100" dir="2700000" algn="tl">
                    <a:srgbClr val="000000">
                      <a:alpha val="43137"/>
                    </a:srgbClr>
                  </a:outerShdw>
                </a:effectLst>
              </a:rPr>
              <a:t>Noi</a:t>
            </a:r>
            <a:r>
              <a:rPr lang="en-US" sz="2800" b="1" dirty="0" smtClean="0">
                <a:solidFill>
                  <a:srgbClr val="002060"/>
                </a:solidFill>
                <a:effectLst>
                  <a:outerShdw blurRad="38100" dist="38100" dir="2700000" algn="tl">
                    <a:srgbClr val="000000">
                      <a:alpha val="43137"/>
                    </a:srgbClr>
                  </a:outerShdw>
                </a:effectLst>
              </a:rPr>
              <a:t> </a:t>
            </a:r>
            <a:r>
              <a:rPr lang="en-US" sz="2800" b="1" dirty="0" err="1" smtClean="0">
                <a:solidFill>
                  <a:srgbClr val="002060"/>
                </a:solidFill>
                <a:effectLst>
                  <a:outerShdw blurRad="38100" dist="38100" dir="2700000" algn="tl">
                    <a:srgbClr val="000000">
                      <a:alpha val="43137"/>
                    </a:srgbClr>
                  </a:outerShdw>
                </a:effectLst>
              </a:rPr>
              <a:t>tipuri</a:t>
            </a:r>
            <a:r>
              <a:rPr lang="en-US" sz="2800" b="1" dirty="0" smtClean="0">
                <a:solidFill>
                  <a:srgbClr val="002060"/>
                </a:solidFill>
                <a:effectLst>
                  <a:outerShdw blurRad="38100" dist="38100" dir="2700000" algn="tl">
                    <a:srgbClr val="000000">
                      <a:alpha val="43137"/>
                    </a:srgbClr>
                  </a:outerShdw>
                </a:effectLst>
              </a:rPr>
              <a:t> de </a:t>
            </a:r>
            <a:r>
              <a:rPr lang="en-US" sz="2800" b="1" dirty="0" err="1" smtClean="0">
                <a:solidFill>
                  <a:srgbClr val="002060"/>
                </a:solidFill>
                <a:effectLst>
                  <a:outerShdw blurRad="38100" dist="38100" dir="2700000" algn="tl">
                    <a:srgbClr val="000000">
                      <a:alpha val="43137"/>
                    </a:srgbClr>
                  </a:outerShdw>
                </a:effectLst>
              </a:rPr>
              <a:t>interfeţe</a:t>
            </a:r>
            <a:endParaRPr lang="en-US" sz="2800" b="1" dirty="0">
              <a:solidFill>
                <a:srgbClr val="002060"/>
              </a:solidFill>
              <a:effectLst>
                <a:outerShdw blurRad="38100" dist="38100" dir="2700000" algn="tl">
                  <a:srgbClr val="000000">
                    <a:alpha val="43137"/>
                  </a:srgbClr>
                </a:outerShdw>
              </a:effectLst>
            </a:endParaRPr>
          </a:p>
        </p:txBody>
      </p:sp>
      <p:sp>
        <p:nvSpPr>
          <p:cNvPr id="3" name="TextBox 2"/>
          <p:cNvSpPr txBox="1"/>
          <p:nvPr/>
        </p:nvSpPr>
        <p:spPr>
          <a:xfrm>
            <a:off x="1676400" y="1371600"/>
            <a:ext cx="7162800" cy="1477328"/>
          </a:xfrm>
          <a:prstGeom prst="rect">
            <a:avLst/>
          </a:prstGeom>
          <a:noFill/>
        </p:spPr>
        <p:txBody>
          <a:bodyPr wrap="square" rtlCol="0">
            <a:spAutoFit/>
          </a:bodyPr>
          <a:lstStyle/>
          <a:p>
            <a:pPr lvl="0" algn="just"/>
            <a:r>
              <a:rPr lang="ro-RO" b="1" i="1" dirty="0">
                <a:solidFill>
                  <a:srgbClr val="002060"/>
                </a:solidFill>
              </a:rPr>
              <a:t>Intelligent User Interfaces</a:t>
            </a:r>
            <a:r>
              <a:rPr lang="ro-RO" dirty="0">
                <a:solidFill>
                  <a:srgbClr val="002060"/>
                </a:solidFill>
              </a:rPr>
              <a:t> = au scopul de a îmbunǎţǎţi eficienţa, naturaleţea şi performanţa interacţiunii om-maşinǎ, reprezentând, clasificând şi lucrând pe modele ale comportamentului utilizatorului, domenii, sarcini, elemente media.</a:t>
            </a:r>
            <a:endParaRPr lang="en-US" dirty="0">
              <a:solidFill>
                <a:srgbClr val="002060"/>
              </a:solidFill>
            </a:endParaRPr>
          </a:p>
          <a:p>
            <a:endParaRPr lang="en-US" dirty="0">
              <a:solidFill>
                <a:srgbClr val="002060"/>
              </a:solidFill>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95400" y="2848928"/>
            <a:ext cx="8520545" cy="312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DC8EC915-A327-4D78-BCC4-F891DB082CED}" type="slidenum">
              <a:rPr lang="en-US" smtClean="0"/>
              <a:pPr/>
              <a:t>33</a:t>
            </a:fld>
            <a:endParaRPr lang="en-US"/>
          </a:p>
        </p:txBody>
      </p:sp>
    </p:spTree>
    <p:extLst>
      <p:ext uri="{BB962C8B-B14F-4D97-AF65-F5344CB8AC3E}">
        <p14:creationId xmlns:p14="http://schemas.microsoft.com/office/powerpoint/2010/main" xmlns="" val="1702000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05137" y="4552950"/>
            <a:ext cx="5029200" cy="1200329"/>
          </a:xfrm>
          <a:prstGeom prst="rect">
            <a:avLst/>
          </a:prstGeom>
        </p:spPr>
        <p:txBody>
          <a:bodyPr>
            <a:spAutoFit/>
          </a:bodyPr>
          <a:lstStyle/>
          <a:p>
            <a:pPr lvl="0" algn="just"/>
            <a:r>
              <a:rPr lang="ro-RO" b="1" i="1" dirty="0">
                <a:solidFill>
                  <a:srgbClr val="002060"/>
                </a:solidFill>
              </a:rPr>
              <a:t>Motion - tracking interfaces</a:t>
            </a:r>
            <a:r>
              <a:rPr lang="ro-RO" dirty="0">
                <a:solidFill>
                  <a:srgbClr val="002060"/>
                </a:solidFill>
              </a:rPr>
              <a:t> = interfeţe care monitorizeazǎ mişcǎrile corpului utilizatorului şi le traduce în comenzi (</a:t>
            </a:r>
            <a:r>
              <a:rPr lang="ro-RO" i="1" dirty="0">
                <a:solidFill>
                  <a:srgbClr val="002060"/>
                </a:solidFill>
              </a:rPr>
              <a:t>XBOX Kinect 360;</a:t>
            </a:r>
            <a:r>
              <a:rPr lang="ro-RO" dirty="0">
                <a:solidFill>
                  <a:srgbClr val="002060"/>
                </a:solidFill>
              </a:rPr>
              <a:t> sunt dezvoltate curent de cǎtre Apple)</a:t>
            </a:r>
            <a:endParaRPr lang="en-US" dirty="0">
              <a:solidFill>
                <a:srgbClr val="002060"/>
              </a:solidFill>
            </a:endParaRPr>
          </a:p>
        </p:txBody>
      </p:sp>
      <p:sp>
        <p:nvSpPr>
          <p:cNvPr id="3" name="Rectangle 2"/>
          <p:cNvSpPr/>
          <p:nvPr/>
        </p:nvSpPr>
        <p:spPr>
          <a:xfrm>
            <a:off x="4113053" y="493604"/>
            <a:ext cx="3430747" cy="461665"/>
          </a:xfrm>
          <a:prstGeom prst="rect">
            <a:avLst/>
          </a:prstGeom>
        </p:spPr>
        <p:txBody>
          <a:bodyPr wrap="none">
            <a:spAutoFit/>
          </a:bodyPr>
          <a:lstStyle/>
          <a:p>
            <a:pPr algn="ctr"/>
            <a:r>
              <a:rPr lang="en-US" sz="2400" b="1" dirty="0" smtClean="0">
                <a:solidFill>
                  <a:srgbClr val="002060"/>
                </a:solidFill>
                <a:effectLst>
                  <a:outerShdw blurRad="38100" dist="38100" dir="2700000" algn="tl">
                    <a:srgbClr val="000000">
                      <a:alpha val="43137"/>
                    </a:srgbClr>
                  </a:outerShdw>
                </a:effectLst>
              </a:rPr>
              <a:t>… </a:t>
            </a:r>
            <a:r>
              <a:rPr lang="en-US" sz="2400" b="1" dirty="0" err="1" smtClean="0">
                <a:solidFill>
                  <a:srgbClr val="002060"/>
                </a:solidFill>
                <a:effectLst>
                  <a:outerShdw blurRad="38100" dist="38100" dir="2700000" algn="tl">
                    <a:srgbClr val="000000">
                      <a:alpha val="43137"/>
                    </a:srgbClr>
                  </a:outerShdw>
                </a:effectLst>
              </a:rPr>
              <a:t>Noi</a:t>
            </a:r>
            <a:r>
              <a:rPr lang="en-US" sz="2400" b="1" dirty="0" smtClean="0">
                <a:solidFill>
                  <a:srgbClr val="002060"/>
                </a:solidFill>
                <a:effectLst>
                  <a:outerShdw blurRad="38100" dist="38100" dir="2700000" algn="tl">
                    <a:srgbClr val="000000">
                      <a:alpha val="43137"/>
                    </a:srgbClr>
                  </a:outerShdw>
                </a:effectLst>
              </a:rPr>
              <a:t> </a:t>
            </a:r>
            <a:r>
              <a:rPr lang="en-US" sz="2400" b="1" dirty="0" err="1">
                <a:solidFill>
                  <a:srgbClr val="002060"/>
                </a:solidFill>
                <a:effectLst>
                  <a:outerShdw blurRad="38100" dist="38100" dir="2700000" algn="tl">
                    <a:srgbClr val="000000">
                      <a:alpha val="43137"/>
                    </a:srgbClr>
                  </a:outerShdw>
                </a:effectLst>
              </a:rPr>
              <a:t>tipuri</a:t>
            </a:r>
            <a:r>
              <a:rPr lang="en-US" sz="2400" b="1" dirty="0">
                <a:solidFill>
                  <a:srgbClr val="002060"/>
                </a:solidFill>
                <a:effectLst>
                  <a:outerShdw blurRad="38100" dist="38100" dir="2700000" algn="tl">
                    <a:srgbClr val="000000">
                      <a:alpha val="43137"/>
                    </a:srgbClr>
                  </a:outerShdw>
                </a:effectLst>
              </a:rPr>
              <a:t> de </a:t>
            </a:r>
            <a:r>
              <a:rPr lang="en-US" sz="2400" b="1" dirty="0" err="1">
                <a:solidFill>
                  <a:srgbClr val="002060"/>
                </a:solidFill>
                <a:effectLst>
                  <a:outerShdw blurRad="38100" dist="38100" dir="2700000" algn="tl">
                    <a:srgbClr val="000000">
                      <a:alpha val="43137"/>
                    </a:srgbClr>
                  </a:outerShdw>
                </a:effectLst>
              </a:rPr>
              <a:t>interfeţe</a:t>
            </a:r>
            <a:endParaRPr lang="en-US" sz="2400" b="1" dirty="0">
              <a:solidFill>
                <a:srgbClr val="002060"/>
              </a:solidFill>
              <a:effectLst>
                <a:outerShdw blurRad="38100" dist="38100" dir="2700000" algn="tl">
                  <a:srgbClr val="000000">
                    <a:alpha val="43137"/>
                  </a:srgbClr>
                </a:outerShdw>
              </a:effectLst>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495675" y="1371600"/>
            <a:ext cx="4048125" cy="2857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DC8EC915-A327-4D78-BCC4-F891DB082CED}" type="slidenum">
              <a:rPr lang="en-US" smtClean="0"/>
              <a:pPr/>
              <a:t>34</a:t>
            </a:fld>
            <a:endParaRPr lang="en-US"/>
          </a:p>
        </p:txBody>
      </p:sp>
    </p:spTree>
    <p:extLst>
      <p:ext uri="{BB962C8B-B14F-4D97-AF65-F5344CB8AC3E}">
        <p14:creationId xmlns:p14="http://schemas.microsoft.com/office/powerpoint/2010/main" xmlns="" val="2685884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43200" y="2590800"/>
            <a:ext cx="5715000" cy="3448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Rectangle 1"/>
          <p:cNvSpPr/>
          <p:nvPr/>
        </p:nvSpPr>
        <p:spPr>
          <a:xfrm>
            <a:off x="4191000" y="609600"/>
            <a:ext cx="3430747" cy="461665"/>
          </a:xfrm>
          <a:prstGeom prst="rect">
            <a:avLst/>
          </a:prstGeom>
        </p:spPr>
        <p:txBody>
          <a:bodyPr wrap="none">
            <a:spAutoFit/>
          </a:bodyPr>
          <a:lstStyle/>
          <a:p>
            <a:pPr algn="ctr"/>
            <a:r>
              <a:rPr lang="en-US" sz="2400" b="1" dirty="0">
                <a:solidFill>
                  <a:srgbClr val="002060"/>
                </a:solidFill>
                <a:effectLst>
                  <a:outerShdw blurRad="38100" dist="38100" dir="2700000" algn="tl">
                    <a:srgbClr val="000000">
                      <a:alpha val="43137"/>
                    </a:srgbClr>
                  </a:outerShdw>
                </a:effectLst>
              </a:rPr>
              <a:t>… </a:t>
            </a:r>
            <a:r>
              <a:rPr lang="en-US" sz="2400" b="1" dirty="0" err="1">
                <a:solidFill>
                  <a:srgbClr val="002060"/>
                </a:solidFill>
                <a:effectLst>
                  <a:outerShdw blurRad="38100" dist="38100" dir="2700000" algn="tl">
                    <a:srgbClr val="000000">
                      <a:alpha val="43137"/>
                    </a:srgbClr>
                  </a:outerShdw>
                </a:effectLst>
              </a:rPr>
              <a:t>Noi</a:t>
            </a:r>
            <a:r>
              <a:rPr lang="en-US" sz="2400" b="1" dirty="0">
                <a:solidFill>
                  <a:srgbClr val="002060"/>
                </a:solidFill>
                <a:effectLst>
                  <a:outerShdw blurRad="38100" dist="38100" dir="2700000" algn="tl">
                    <a:srgbClr val="000000">
                      <a:alpha val="43137"/>
                    </a:srgbClr>
                  </a:outerShdw>
                </a:effectLst>
              </a:rPr>
              <a:t> </a:t>
            </a:r>
            <a:r>
              <a:rPr lang="en-US" sz="2400" b="1" dirty="0" err="1">
                <a:solidFill>
                  <a:srgbClr val="002060"/>
                </a:solidFill>
                <a:effectLst>
                  <a:outerShdw blurRad="38100" dist="38100" dir="2700000" algn="tl">
                    <a:srgbClr val="000000">
                      <a:alpha val="43137"/>
                    </a:srgbClr>
                  </a:outerShdw>
                </a:effectLst>
              </a:rPr>
              <a:t>tipuri</a:t>
            </a:r>
            <a:r>
              <a:rPr lang="en-US" sz="2400" b="1" dirty="0">
                <a:solidFill>
                  <a:srgbClr val="002060"/>
                </a:solidFill>
                <a:effectLst>
                  <a:outerShdw blurRad="38100" dist="38100" dir="2700000" algn="tl">
                    <a:srgbClr val="000000">
                      <a:alpha val="43137"/>
                    </a:srgbClr>
                  </a:outerShdw>
                </a:effectLst>
              </a:rPr>
              <a:t> de </a:t>
            </a:r>
            <a:r>
              <a:rPr lang="en-US" sz="2400" b="1" dirty="0" err="1">
                <a:solidFill>
                  <a:srgbClr val="002060"/>
                </a:solidFill>
                <a:effectLst>
                  <a:outerShdw blurRad="38100" dist="38100" dir="2700000" algn="tl">
                    <a:srgbClr val="000000">
                      <a:alpha val="43137"/>
                    </a:srgbClr>
                  </a:outerShdw>
                </a:effectLst>
              </a:rPr>
              <a:t>interfeţe</a:t>
            </a:r>
            <a:endParaRPr lang="en-US" sz="2400" b="1" dirty="0">
              <a:solidFill>
                <a:srgbClr val="002060"/>
              </a:solidFill>
              <a:effectLst>
                <a:outerShdw blurRad="38100" dist="38100" dir="2700000" algn="tl">
                  <a:srgbClr val="000000">
                    <a:alpha val="43137"/>
                  </a:srgbClr>
                </a:outerShdw>
              </a:effectLst>
            </a:endParaRPr>
          </a:p>
        </p:txBody>
      </p:sp>
      <p:sp>
        <p:nvSpPr>
          <p:cNvPr id="3" name="Rectangle 2"/>
          <p:cNvSpPr/>
          <p:nvPr/>
        </p:nvSpPr>
        <p:spPr>
          <a:xfrm>
            <a:off x="2743200" y="1438141"/>
            <a:ext cx="5562600" cy="1200329"/>
          </a:xfrm>
          <a:prstGeom prst="rect">
            <a:avLst/>
          </a:prstGeom>
        </p:spPr>
        <p:txBody>
          <a:bodyPr wrap="square">
            <a:spAutoFit/>
          </a:bodyPr>
          <a:lstStyle/>
          <a:p>
            <a:pPr lvl="0" algn="just"/>
            <a:r>
              <a:rPr lang="ro-RO" b="1" i="1" dirty="0">
                <a:solidFill>
                  <a:srgbClr val="002060"/>
                </a:solidFill>
              </a:rPr>
              <a:t>Gesture interfaces</a:t>
            </a:r>
            <a:r>
              <a:rPr lang="ro-RO" dirty="0">
                <a:solidFill>
                  <a:srgbClr val="002060"/>
                </a:solidFill>
              </a:rPr>
              <a:t> = interfeţe care permit recunoaşterea mişcǎrii mâinii sau a unui mouse, prin intermediul unor algoritmi matematici.</a:t>
            </a:r>
            <a:endParaRPr lang="en-US" dirty="0">
              <a:solidFill>
                <a:srgbClr val="002060"/>
              </a:solidFill>
            </a:endParaRPr>
          </a:p>
          <a:p>
            <a:pPr algn="just"/>
            <a:r>
              <a:rPr lang="ro-RO" dirty="0">
                <a:solidFill>
                  <a:srgbClr val="002060"/>
                </a:solidFill>
              </a:rPr>
              <a:t> </a:t>
            </a:r>
            <a:endParaRPr lang="en-US" dirty="0">
              <a:solidFill>
                <a:srgbClr val="002060"/>
              </a:solidFill>
            </a:endParaRPr>
          </a:p>
        </p:txBody>
      </p:sp>
      <p:sp>
        <p:nvSpPr>
          <p:cNvPr id="5" name="Slide Number Placeholder 4"/>
          <p:cNvSpPr>
            <a:spLocks noGrp="1"/>
          </p:cNvSpPr>
          <p:nvPr>
            <p:ph type="sldNum" sz="quarter" idx="12"/>
          </p:nvPr>
        </p:nvSpPr>
        <p:spPr/>
        <p:txBody>
          <a:bodyPr/>
          <a:lstStyle/>
          <a:p>
            <a:fld id="{DC8EC915-A327-4D78-BCC4-F891DB082CED}" type="slidenum">
              <a:rPr lang="en-US" smtClean="0"/>
              <a:pPr/>
              <a:t>35</a:t>
            </a:fld>
            <a:endParaRPr lang="en-US"/>
          </a:p>
        </p:txBody>
      </p:sp>
    </p:spTree>
    <p:extLst>
      <p:ext uri="{BB962C8B-B14F-4D97-AF65-F5344CB8AC3E}">
        <p14:creationId xmlns:p14="http://schemas.microsoft.com/office/powerpoint/2010/main" xmlns="" val="1989809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63215" y="1670585"/>
            <a:ext cx="5029200" cy="1200329"/>
          </a:xfrm>
          <a:prstGeom prst="rect">
            <a:avLst/>
          </a:prstGeom>
        </p:spPr>
        <p:txBody>
          <a:bodyPr>
            <a:spAutoFit/>
          </a:bodyPr>
          <a:lstStyle/>
          <a:p>
            <a:pPr lvl="0" algn="just"/>
            <a:r>
              <a:rPr lang="ro-RO" b="1" i="1" dirty="0">
                <a:solidFill>
                  <a:srgbClr val="002060"/>
                </a:solidFill>
              </a:rPr>
              <a:t>Voice user interfaces</a:t>
            </a:r>
            <a:r>
              <a:rPr lang="ro-RO" dirty="0">
                <a:solidFill>
                  <a:srgbClr val="002060"/>
                </a:solidFill>
              </a:rPr>
              <a:t> (VUI) = interfeţe care fac posibilǎ interacţiunea om-calculator prin intermediul unei platforme ce permite vorbirea ca mod de input şi procesarea automatǎ a unui serviciu sau proces. </a:t>
            </a:r>
            <a:endParaRPr lang="en-US" dirty="0">
              <a:solidFill>
                <a:srgbClr val="002060"/>
              </a:solidFill>
            </a:endParaRPr>
          </a:p>
        </p:txBody>
      </p:sp>
      <p:sp>
        <p:nvSpPr>
          <p:cNvPr id="3" name="Rectangle 2"/>
          <p:cNvSpPr/>
          <p:nvPr/>
        </p:nvSpPr>
        <p:spPr>
          <a:xfrm>
            <a:off x="3862442" y="838200"/>
            <a:ext cx="3430747" cy="461665"/>
          </a:xfrm>
          <a:prstGeom prst="rect">
            <a:avLst/>
          </a:prstGeom>
        </p:spPr>
        <p:txBody>
          <a:bodyPr wrap="none">
            <a:spAutoFit/>
          </a:bodyPr>
          <a:lstStyle/>
          <a:p>
            <a:pPr algn="ctr"/>
            <a:r>
              <a:rPr lang="en-US" sz="2400" b="1" dirty="0">
                <a:solidFill>
                  <a:srgbClr val="002060"/>
                </a:solidFill>
                <a:effectLst>
                  <a:outerShdw blurRad="38100" dist="38100" dir="2700000" algn="tl">
                    <a:srgbClr val="000000">
                      <a:alpha val="43137"/>
                    </a:srgbClr>
                  </a:outerShdw>
                </a:effectLst>
              </a:rPr>
              <a:t>… </a:t>
            </a:r>
            <a:r>
              <a:rPr lang="en-US" sz="2400" b="1" dirty="0" err="1">
                <a:solidFill>
                  <a:srgbClr val="002060"/>
                </a:solidFill>
                <a:effectLst>
                  <a:outerShdw blurRad="38100" dist="38100" dir="2700000" algn="tl">
                    <a:srgbClr val="000000">
                      <a:alpha val="43137"/>
                    </a:srgbClr>
                  </a:outerShdw>
                </a:effectLst>
              </a:rPr>
              <a:t>Noi</a:t>
            </a:r>
            <a:r>
              <a:rPr lang="en-US" sz="2400" b="1" dirty="0">
                <a:solidFill>
                  <a:srgbClr val="002060"/>
                </a:solidFill>
                <a:effectLst>
                  <a:outerShdw blurRad="38100" dist="38100" dir="2700000" algn="tl">
                    <a:srgbClr val="000000">
                      <a:alpha val="43137"/>
                    </a:srgbClr>
                  </a:outerShdw>
                </a:effectLst>
              </a:rPr>
              <a:t> </a:t>
            </a:r>
            <a:r>
              <a:rPr lang="en-US" sz="2400" b="1" dirty="0" err="1">
                <a:solidFill>
                  <a:srgbClr val="002060"/>
                </a:solidFill>
                <a:effectLst>
                  <a:outerShdw blurRad="38100" dist="38100" dir="2700000" algn="tl">
                    <a:srgbClr val="000000">
                      <a:alpha val="43137"/>
                    </a:srgbClr>
                  </a:outerShdw>
                </a:effectLst>
              </a:rPr>
              <a:t>tipuri</a:t>
            </a:r>
            <a:r>
              <a:rPr lang="en-US" sz="2400" b="1" dirty="0">
                <a:solidFill>
                  <a:srgbClr val="002060"/>
                </a:solidFill>
                <a:effectLst>
                  <a:outerShdw blurRad="38100" dist="38100" dir="2700000" algn="tl">
                    <a:srgbClr val="000000">
                      <a:alpha val="43137"/>
                    </a:srgbClr>
                  </a:outerShdw>
                </a:effectLst>
              </a:rPr>
              <a:t> de </a:t>
            </a:r>
            <a:r>
              <a:rPr lang="en-US" sz="2400" b="1" dirty="0" err="1">
                <a:solidFill>
                  <a:srgbClr val="002060"/>
                </a:solidFill>
                <a:effectLst>
                  <a:outerShdw blurRad="38100" dist="38100" dir="2700000" algn="tl">
                    <a:srgbClr val="000000">
                      <a:alpha val="43137"/>
                    </a:srgbClr>
                  </a:outerShdw>
                </a:effectLst>
              </a:rPr>
              <a:t>interfeţe</a:t>
            </a:r>
            <a:endParaRPr lang="en-US" sz="2400" b="1" dirty="0">
              <a:solidFill>
                <a:srgbClr val="002060"/>
              </a:solidFill>
              <a:effectLst>
                <a:outerShdw blurRad="38100" dist="38100" dir="2700000" algn="tl">
                  <a:srgbClr val="000000">
                    <a:alpha val="43137"/>
                  </a:srgbClr>
                </a:outerShdw>
              </a:effectLst>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10815" y="2971800"/>
            <a:ext cx="5334000" cy="39508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DC8EC915-A327-4D78-BCC4-F891DB082CED}" type="slidenum">
              <a:rPr lang="en-US" smtClean="0"/>
              <a:pPr/>
              <a:t>36</a:t>
            </a:fld>
            <a:endParaRPr lang="en-US"/>
          </a:p>
        </p:txBody>
      </p:sp>
    </p:spTree>
    <p:extLst>
      <p:ext uri="{BB962C8B-B14F-4D97-AF65-F5344CB8AC3E}">
        <p14:creationId xmlns:p14="http://schemas.microsoft.com/office/powerpoint/2010/main" xmlns="" val="1996606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80575" y="1295400"/>
            <a:ext cx="5029200" cy="2954655"/>
          </a:xfrm>
          <a:prstGeom prst="rect">
            <a:avLst/>
          </a:prstGeom>
        </p:spPr>
        <p:txBody>
          <a:bodyPr>
            <a:spAutoFit/>
          </a:bodyPr>
          <a:lstStyle/>
          <a:p>
            <a:pPr algn="just" defTabSz="115888"/>
            <a:r>
              <a:rPr lang="en-US" sz="2400" i="1" dirty="0" smtClean="0">
                <a:solidFill>
                  <a:srgbClr val="002060"/>
                </a:solidFill>
              </a:rPr>
              <a:t>	</a:t>
            </a:r>
            <a:r>
              <a:rPr lang="en-US" sz="2400" b="1" i="1" dirty="0" err="1">
                <a:solidFill>
                  <a:srgbClr val="002060"/>
                </a:solidFill>
                <a:effectLst>
                  <a:outerShdw blurRad="38100" dist="38100" dir="2700000" algn="tl">
                    <a:srgbClr val="000000">
                      <a:alpha val="43137"/>
                    </a:srgbClr>
                  </a:outerShdw>
                </a:effectLst>
              </a:rPr>
              <a:t>Î</a:t>
            </a:r>
            <a:r>
              <a:rPr lang="en-US" sz="2400" b="1" i="1" dirty="0" err="1" smtClean="0">
                <a:solidFill>
                  <a:srgbClr val="002060"/>
                </a:solidFill>
                <a:effectLst>
                  <a:outerShdw blurRad="38100" dist="38100" dir="2700000" algn="tl">
                    <a:srgbClr val="000000">
                      <a:alpha val="43137"/>
                    </a:srgbClr>
                  </a:outerShdw>
                </a:effectLst>
              </a:rPr>
              <a:t>n</a:t>
            </a:r>
            <a:r>
              <a:rPr lang="en-US" sz="2400" b="1" i="1" dirty="0" smtClean="0">
                <a:solidFill>
                  <a:srgbClr val="002060"/>
                </a:solidFill>
                <a:effectLst>
                  <a:outerShdw blurRad="38100" dist="38100" dir="2700000" algn="tl">
                    <a:srgbClr val="000000">
                      <a:alpha val="43137"/>
                    </a:srgbClr>
                  </a:outerShdw>
                </a:effectLst>
              </a:rPr>
              <a:t> </a:t>
            </a:r>
            <a:r>
              <a:rPr lang="en-US" sz="2400" b="1" i="1" dirty="0" err="1" smtClean="0">
                <a:solidFill>
                  <a:srgbClr val="002060"/>
                </a:solidFill>
                <a:effectLst>
                  <a:outerShdw blurRad="38100" dist="38100" dir="2700000" algn="tl">
                    <a:srgbClr val="000000">
                      <a:alpha val="43137"/>
                    </a:srgbClr>
                  </a:outerShdw>
                </a:effectLst>
              </a:rPr>
              <a:t>loc</a:t>
            </a:r>
            <a:r>
              <a:rPr lang="en-US" sz="2400" b="1" i="1" dirty="0" smtClean="0">
                <a:solidFill>
                  <a:srgbClr val="002060"/>
                </a:solidFill>
                <a:effectLst>
                  <a:outerShdw blurRad="38100" dist="38100" dir="2700000" algn="tl">
                    <a:srgbClr val="000000">
                      <a:alpha val="43137"/>
                    </a:srgbClr>
                  </a:outerShdw>
                </a:effectLst>
              </a:rPr>
              <a:t> de </a:t>
            </a:r>
            <a:r>
              <a:rPr lang="en-US" sz="2400" b="1" i="1" dirty="0" err="1" smtClean="0">
                <a:solidFill>
                  <a:srgbClr val="002060"/>
                </a:solidFill>
                <a:effectLst>
                  <a:outerShdw blurRad="38100" dist="38100" dir="2700000" algn="tl">
                    <a:srgbClr val="000000">
                      <a:alpha val="43137"/>
                    </a:srgbClr>
                  </a:outerShdw>
                </a:effectLst>
              </a:rPr>
              <a:t>sfârşit</a:t>
            </a:r>
            <a:r>
              <a:rPr lang="en-US" sz="2400" b="1" i="1" dirty="0" smtClean="0">
                <a:solidFill>
                  <a:srgbClr val="002060"/>
                </a:solidFill>
                <a:effectLst>
                  <a:outerShdw blurRad="38100" dist="38100" dir="2700000" algn="tl">
                    <a:srgbClr val="000000">
                      <a:alpha val="43137"/>
                    </a:srgbClr>
                  </a:outerShdw>
                </a:effectLst>
              </a:rPr>
              <a:t>…</a:t>
            </a:r>
          </a:p>
          <a:p>
            <a:pPr algn="just" defTabSz="115888"/>
            <a:endParaRPr lang="en-US" b="1" i="1" dirty="0" smtClean="0">
              <a:solidFill>
                <a:srgbClr val="002060"/>
              </a:solidFill>
              <a:effectLst>
                <a:outerShdw blurRad="38100" dist="38100" dir="2700000" algn="tl">
                  <a:srgbClr val="000000">
                    <a:alpha val="43137"/>
                  </a:srgbClr>
                </a:outerShdw>
              </a:effectLst>
            </a:endParaRPr>
          </a:p>
          <a:p>
            <a:pPr algn="just" defTabSz="515938"/>
            <a:r>
              <a:rPr lang="en-US" i="1" dirty="0">
                <a:solidFill>
                  <a:srgbClr val="002060"/>
                </a:solidFill>
              </a:rPr>
              <a:t>	</a:t>
            </a:r>
            <a:r>
              <a:rPr lang="ro-RO" i="1" dirty="0" smtClean="0">
                <a:solidFill>
                  <a:srgbClr val="002060"/>
                </a:solidFill>
              </a:rPr>
              <a:t>Lista </a:t>
            </a:r>
            <a:r>
              <a:rPr lang="ro-RO" i="1" dirty="0">
                <a:solidFill>
                  <a:srgbClr val="002060"/>
                </a:solidFill>
              </a:rPr>
              <a:t>tipurilor actuale de interfeţe poate continua, cercetǎtorii dezvoltând continuu noi modalitǎţi de interacţiune cu un calculator, combinând cunoştinţe din toate domeniile pentru realizarea acestora, studiind concepte care pleacǎ de la idei revoluţionare, toate acestea în încercarea de a ţine pasul cu cerinţele şi necesitǎţile în continuǎ creştere ale oamenilor.</a:t>
            </a:r>
            <a:endParaRPr lang="en-US" dirty="0">
              <a:solidFill>
                <a:srgbClr val="002060"/>
              </a:solidFill>
            </a:endParaRPr>
          </a:p>
        </p:txBody>
      </p:sp>
      <p:pic>
        <p:nvPicPr>
          <p:cNvPr id="8196" name="Picture 4" descr="C:\Program Files\Microsoft Office\MEDIA\OFFICE14\Lines\BD21370_.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33600" y="5855593"/>
            <a:ext cx="6553200" cy="28551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Slide Number Placeholder 3"/>
          <p:cNvSpPr>
            <a:spLocks noGrp="1"/>
          </p:cNvSpPr>
          <p:nvPr>
            <p:ph type="sldNum" sz="quarter" idx="12"/>
          </p:nvPr>
        </p:nvSpPr>
        <p:spPr/>
        <p:txBody>
          <a:bodyPr/>
          <a:lstStyle/>
          <a:p>
            <a:fld id="{DC8EC915-A327-4D78-BCC4-F891DB082CED}" type="slidenum">
              <a:rPr lang="en-US" smtClean="0"/>
              <a:pPr/>
              <a:t>37</a:t>
            </a:fld>
            <a:endParaRPr lang="en-US"/>
          </a:p>
        </p:txBody>
      </p:sp>
    </p:spTree>
    <p:extLst>
      <p:ext uri="{BB962C8B-B14F-4D97-AF65-F5344CB8AC3E}">
        <p14:creationId xmlns:p14="http://schemas.microsoft.com/office/powerpoint/2010/main" xmlns="" val="3392837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446261"/>
            <a:ext cx="3505200" cy="553998"/>
          </a:xfrm>
          <a:prstGeom prst="rect">
            <a:avLst/>
          </a:prstGeom>
          <a:noFill/>
        </p:spPr>
        <p:txBody>
          <a:bodyPr wrap="square" rtlCol="0">
            <a:spAutoFit/>
          </a:bodyPr>
          <a:lstStyle/>
          <a:p>
            <a:r>
              <a:rPr lang="en-US" sz="3000" b="1" dirty="0" err="1" smtClean="0">
                <a:solidFill>
                  <a:srgbClr val="002060"/>
                </a:solidFill>
                <a:effectLst>
                  <a:outerShdw blurRad="38100" dist="38100" dir="2700000" algn="tl">
                    <a:srgbClr val="000000">
                      <a:alpha val="43137"/>
                    </a:srgbClr>
                  </a:outerShdw>
                </a:effectLst>
              </a:rPr>
              <a:t>Cuprins</a:t>
            </a:r>
            <a:r>
              <a:rPr lang="en-US" sz="3000" b="1" dirty="0" smtClean="0">
                <a:solidFill>
                  <a:srgbClr val="002060"/>
                </a:solidFill>
                <a:effectLst>
                  <a:outerShdw blurRad="38100" dist="38100" dir="2700000" algn="tl">
                    <a:srgbClr val="000000">
                      <a:alpha val="43137"/>
                    </a:srgbClr>
                  </a:outerShdw>
                </a:effectLst>
              </a:rPr>
              <a:t>: </a:t>
            </a:r>
            <a:endParaRPr lang="en-US" sz="3000" b="1" dirty="0">
              <a:solidFill>
                <a:srgbClr val="002060"/>
              </a:solidFill>
              <a:effectLst>
                <a:outerShdw blurRad="38100" dist="38100" dir="2700000" algn="tl">
                  <a:srgbClr val="000000">
                    <a:alpha val="43137"/>
                  </a:srgbClr>
                </a:outerShdw>
              </a:effectLst>
            </a:endParaRPr>
          </a:p>
        </p:txBody>
      </p:sp>
      <p:sp>
        <p:nvSpPr>
          <p:cNvPr id="4" name="TextBox 3"/>
          <p:cNvSpPr txBox="1"/>
          <p:nvPr/>
        </p:nvSpPr>
        <p:spPr>
          <a:xfrm>
            <a:off x="1524000" y="1219200"/>
            <a:ext cx="6477000" cy="2954655"/>
          </a:xfrm>
          <a:prstGeom prst="rect">
            <a:avLst/>
          </a:prstGeom>
          <a:noFill/>
        </p:spPr>
        <p:txBody>
          <a:bodyPr wrap="square" rtlCol="0">
            <a:spAutoFit/>
          </a:bodyPr>
          <a:lstStyle/>
          <a:p>
            <a:pPr marL="342900" lvl="0" indent="-342900">
              <a:buFont typeface="+mj-lt"/>
              <a:buAutoNum type="arabicPeriod"/>
            </a:pPr>
            <a:r>
              <a:rPr lang="ro-RO" sz="2400" dirty="0" smtClean="0">
                <a:solidFill>
                  <a:srgbClr val="FF0000"/>
                </a:solidFill>
                <a:effectLst>
                  <a:outerShdw blurRad="38100" dist="38100" dir="2700000" algn="tl">
                    <a:srgbClr val="000000">
                      <a:alpha val="43137"/>
                    </a:srgbClr>
                  </a:outerShdw>
                </a:effectLst>
              </a:rPr>
              <a:t>Introducere</a:t>
            </a:r>
            <a:endParaRPr lang="en-US" sz="2400" dirty="0">
              <a:solidFill>
                <a:srgbClr val="FF0000"/>
              </a:solidFill>
              <a:effectLst>
                <a:outerShdw blurRad="38100" dist="38100" dir="2700000" algn="tl">
                  <a:srgbClr val="000000">
                    <a:alpha val="43137"/>
                  </a:srgbClr>
                </a:outerShdw>
              </a:effectLst>
            </a:endParaRPr>
          </a:p>
          <a:p>
            <a:pPr marL="342900" lvl="0" indent="-342900">
              <a:buFont typeface="+mj-lt"/>
              <a:buAutoNum type="arabicPeriod"/>
            </a:pPr>
            <a:r>
              <a:rPr lang="ro-RO" sz="2400" dirty="0">
                <a:solidFill>
                  <a:srgbClr val="002060"/>
                </a:solidFill>
                <a:effectLst>
                  <a:outerShdw blurRad="38100" dist="38100" dir="2700000" algn="tl">
                    <a:srgbClr val="000000">
                      <a:alpha val="43137"/>
                    </a:srgbClr>
                  </a:outerShdw>
                </a:effectLst>
              </a:rPr>
              <a:t>Interfeţe </a:t>
            </a:r>
            <a:r>
              <a:rPr lang="en-US" sz="2400" dirty="0" err="1" smtClean="0">
                <a:solidFill>
                  <a:srgbClr val="002060"/>
                </a:solidFill>
                <a:effectLst>
                  <a:outerShdw blurRad="38100" dist="38100" dir="2700000" algn="tl">
                    <a:srgbClr val="000000">
                      <a:alpha val="43137"/>
                    </a:srgbClr>
                  </a:outerShdw>
                </a:effectLst>
              </a:rPr>
              <a:t>utilizator</a:t>
            </a:r>
            <a:endParaRPr lang="en-US" sz="2400" dirty="0" smtClean="0">
              <a:solidFill>
                <a:srgbClr val="002060"/>
              </a:solidFill>
              <a:effectLst>
                <a:outerShdw blurRad="38100" dist="38100" dir="2700000" algn="tl">
                  <a:srgbClr val="000000">
                    <a:alpha val="43137"/>
                  </a:srgbClr>
                </a:outerShdw>
              </a:effectLst>
            </a:endParaRPr>
          </a:p>
          <a:p>
            <a:pPr marL="342900" lvl="0" indent="-342900">
              <a:buFont typeface="+mj-lt"/>
              <a:buAutoNum type="arabicPeriod"/>
            </a:pPr>
            <a:r>
              <a:rPr lang="ro-RO" sz="2400" dirty="0" smtClean="0">
                <a:solidFill>
                  <a:srgbClr val="002060"/>
                </a:solidFill>
                <a:effectLst>
                  <a:outerShdw blurRad="38100" dist="38100" dir="2700000" algn="tl">
                    <a:srgbClr val="000000">
                      <a:alpha val="43137"/>
                    </a:srgbClr>
                  </a:outerShdw>
                </a:effectLst>
              </a:rPr>
              <a:t>Evoluţia </a:t>
            </a:r>
            <a:r>
              <a:rPr lang="ro-RO" sz="2400" dirty="0">
                <a:solidFill>
                  <a:srgbClr val="002060"/>
                </a:solidFill>
                <a:effectLst>
                  <a:outerShdw blurRad="38100" dist="38100" dir="2700000" algn="tl">
                    <a:srgbClr val="000000">
                      <a:alpha val="43137"/>
                    </a:srgbClr>
                  </a:outerShdw>
                </a:effectLst>
              </a:rPr>
              <a:t>interfeţelor de tip linie de </a:t>
            </a:r>
            <a:r>
              <a:rPr lang="ro-RO" sz="2400" dirty="0" smtClean="0">
                <a:solidFill>
                  <a:srgbClr val="002060"/>
                </a:solidFill>
                <a:effectLst>
                  <a:outerShdw blurRad="38100" dist="38100" dir="2700000" algn="tl">
                    <a:srgbClr val="000000">
                      <a:alpha val="43137"/>
                    </a:srgbClr>
                  </a:outerShdw>
                </a:effectLst>
              </a:rPr>
              <a:t>comandǎ</a:t>
            </a:r>
            <a:endParaRPr lang="en-US" sz="2400" dirty="0">
              <a:solidFill>
                <a:srgbClr val="002060"/>
              </a:solidFill>
              <a:effectLst>
                <a:outerShdw blurRad="38100" dist="38100" dir="2700000" algn="tl">
                  <a:srgbClr val="000000">
                    <a:alpha val="43137"/>
                  </a:srgbClr>
                </a:outerShdw>
              </a:effectLst>
            </a:endParaRPr>
          </a:p>
          <a:p>
            <a:pPr marL="342900" lvl="0" indent="-342900">
              <a:buFont typeface="+mj-lt"/>
              <a:buAutoNum type="arabicPeriod"/>
            </a:pPr>
            <a:r>
              <a:rPr lang="ro-RO" sz="2400" dirty="0">
                <a:solidFill>
                  <a:srgbClr val="002060"/>
                </a:solidFill>
                <a:effectLst>
                  <a:outerShdw blurRad="38100" dist="38100" dir="2700000" algn="tl">
                    <a:srgbClr val="000000">
                      <a:alpha val="43137"/>
                    </a:srgbClr>
                  </a:outerShdw>
                </a:effectLst>
              </a:rPr>
              <a:t>Evoluţia interfeţelor </a:t>
            </a:r>
            <a:r>
              <a:rPr lang="ro-RO" sz="2400" dirty="0" smtClean="0">
                <a:solidFill>
                  <a:srgbClr val="002060"/>
                </a:solidFill>
                <a:effectLst>
                  <a:outerShdw blurRad="38100" dist="38100" dir="2700000" algn="tl">
                    <a:srgbClr val="000000">
                      <a:alpha val="43137"/>
                    </a:srgbClr>
                  </a:outerShdw>
                </a:effectLst>
              </a:rPr>
              <a:t>grafice</a:t>
            </a:r>
            <a:endParaRPr lang="en-US" sz="2400" dirty="0" smtClean="0">
              <a:solidFill>
                <a:srgbClr val="002060"/>
              </a:solidFill>
              <a:effectLst>
                <a:outerShdw blurRad="38100" dist="38100" dir="2700000" algn="tl">
                  <a:srgbClr val="000000">
                    <a:alpha val="43137"/>
                  </a:srgbClr>
                </a:outerShdw>
              </a:effectLst>
            </a:endParaRPr>
          </a:p>
          <a:p>
            <a:pPr marL="342900" lvl="0" indent="-342900">
              <a:buFont typeface="+mj-lt"/>
              <a:buAutoNum type="arabicPeriod"/>
            </a:pPr>
            <a:r>
              <a:rPr lang="ro-RO" sz="2400" dirty="0" smtClean="0">
                <a:solidFill>
                  <a:srgbClr val="002060"/>
                </a:solidFill>
                <a:effectLst>
                  <a:outerShdw blurRad="38100" dist="38100" dir="2700000" algn="tl">
                    <a:srgbClr val="000000">
                      <a:alpha val="43137"/>
                    </a:srgbClr>
                  </a:outerShdw>
                </a:effectLst>
              </a:rPr>
              <a:t>Tendinţe </a:t>
            </a:r>
            <a:r>
              <a:rPr lang="ro-RO" sz="2400" dirty="0">
                <a:solidFill>
                  <a:srgbClr val="002060"/>
                </a:solidFill>
                <a:effectLst>
                  <a:outerShdw blurRad="38100" dist="38100" dir="2700000" algn="tl">
                    <a:srgbClr val="000000">
                      <a:alpha val="43137"/>
                    </a:srgbClr>
                  </a:outerShdw>
                </a:effectLst>
              </a:rPr>
              <a:t>actuale în evoluţia </a:t>
            </a:r>
            <a:r>
              <a:rPr lang="ro-RO" sz="2400" dirty="0" smtClean="0">
                <a:solidFill>
                  <a:srgbClr val="002060"/>
                </a:solidFill>
                <a:effectLst>
                  <a:outerShdw blurRad="38100" dist="38100" dir="2700000" algn="tl">
                    <a:srgbClr val="000000">
                      <a:alpha val="43137"/>
                    </a:srgbClr>
                  </a:outerShdw>
                </a:effectLst>
              </a:rPr>
              <a:t>interfeţelor</a:t>
            </a:r>
            <a:endParaRPr lang="en-US" sz="2400" dirty="0">
              <a:solidFill>
                <a:srgbClr val="002060"/>
              </a:solidFill>
              <a:effectLst>
                <a:outerShdw blurRad="38100" dist="38100" dir="2700000" algn="tl">
                  <a:srgbClr val="000000">
                    <a:alpha val="43137"/>
                  </a:srgbClr>
                </a:outerShdw>
              </a:effectLst>
            </a:endParaRPr>
          </a:p>
          <a:p>
            <a:pPr marL="342900" lvl="0" indent="-342900">
              <a:buFont typeface="+mj-lt"/>
              <a:buAutoNum type="arabicPeriod"/>
            </a:pPr>
            <a:r>
              <a:rPr lang="ro-RO" sz="2400" dirty="0">
                <a:solidFill>
                  <a:srgbClr val="002060"/>
                </a:solidFill>
                <a:effectLst>
                  <a:outerShdw blurRad="38100" dist="38100" dir="2700000" algn="tl">
                    <a:srgbClr val="000000">
                      <a:alpha val="43137"/>
                    </a:srgbClr>
                  </a:outerShdw>
                </a:effectLst>
              </a:rPr>
              <a:t>Noi tipuri de </a:t>
            </a:r>
            <a:r>
              <a:rPr lang="ro-RO" sz="2400" dirty="0" smtClean="0">
                <a:solidFill>
                  <a:srgbClr val="002060"/>
                </a:solidFill>
                <a:effectLst>
                  <a:outerShdw blurRad="38100" dist="38100" dir="2700000" algn="tl">
                    <a:srgbClr val="000000">
                      <a:alpha val="43137"/>
                    </a:srgbClr>
                  </a:outerShdw>
                </a:effectLst>
              </a:rPr>
              <a:t>interfeţe</a:t>
            </a:r>
            <a:endParaRPr lang="en-US" sz="2400" dirty="0">
              <a:solidFill>
                <a:srgbClr val="002060"/>
              </a:solidFill>
              <a:effectLst>
                <a:outerShdw blurRad="38100" dist="38100" dir="2700000" algn="tl">
                  <a:srgbClr val="000000">
                    <a:alpha val="43137"/>
                  </a:srgbClr>
                </a:outerShdw>
              </a:effectLst>
            </a:endParaRPr>
          </a:p>
          <a:p>
            <a:pPr marL="342900" lvl="0" indent="-342900">
              <a:buFont typeface="+mj-lt"/>
              <a:buAutoNum type="arabicPeriod"/>
            </a:pPr>
            <a:r>
              <a:rPr lang="en-US" sz="2400" dirty="0" err="1" smtClean="0">
                <a:solidFill>
                  <a:srgbClr val="002060"/>
                </a:solidFill>
                <a:effectLst>
                  <a:outerShdw blurRad="38100" dist="38100" dir="2700000" algn="tl">
                    <a:srgbClr val="000000">
                      <a:alpha val="43137"/>
                    </a:srgbClr>
                  </a:outerShdw>
                </a:effectLst>
              </a:rPr>
              <a:t>În</a:t>
            </a:r>
            <a:r>
              <a:rPr lang="en-US" sz="2400" dirty="0" smtClean="0">
                <a:solidFill>
                  <a:srgbClr val="002060"/>
                </a:solidFill>
                <a:effectLst>
                  <a:outerShdw blurRad="38100" dist="38100" dir="2700000" algn="tl">
                    <a:srgbClr val="000000">
                      <a:alpha val="43137"/>
                    </a:srgbClr>
                  </a:outerShdw>
                </a:effectLst>
              </a:rPr>
              <a:t> </a:t>
            </a:r>
            <a:r>
              <a:rPr lang="en-US" sz="2400" dirty="0" err="1" smtClean="0">
                <a:solidFill>
                  <a:srgbClr val="002060"/>
                </a:solidFill>
                <a:effectLst>
                  <a:outerShdw blurRad="38100" dist="38100" dir="2700000" algn="tl">
                    <a:srgbClr val="000000">
                      <a:alpha val="43137"/>
                    </a:srgbClr>
                  </a:outerShdw>
                </a:effectLst>
              </a:rPr>
              <a:t>loc</a:t>
            </a:r>
            <a:r>
              <a:rPr lang="en-US" sz="2400" dirty="0" smtClean="0">
                <a:solidFill>
                  <a:srgbClr val="002060"/>
                </a:solidFill>
                <a:effectLst>
                  <a:outerShdw blurRad="38100" dist="38100" dir="2700000" algn="tl">
                    <a:srgbClr val="000000">
                      <a:alpha val="43137"/>
                    </a:srgbClr>
                  </a:outerShdw>
                </a:effectLst>
              </a:rPr>
              <a:t> de </a:t>
            </a:r>
            <a:r>
              <a:rPr lang="en-US" sz="2400" dirty="0" err="1" smtClean="0">
                <a:solidFill>
                  <a:srgbClr val="002060"/>
                </a:solidFill>
                <a:effectLst>
                  <a:outerShdw blurRad="38100" dist="38100" dir="2700000" algn="tl">
                    <a:srgbClr val="000000">
                      <a:alpha val="43137"/>
                    </a:srgbClr>
                  </a:outerShdw>
                </a:effectLst>
              </a:rPr>
              <a:t>sfârşit</a:t>
            </a:r>
            <a:r>
              <a:rPr lang="en-US" sz="2400" dirty="0" smtClean="0">
                <a:solidFill>
                  <a:srgbClr val="002060"/>
                </a:solidFill>
                <a:effectLst>
                  <a:outerShdw blurRad="38100" dist="38100" dir="2700000" algn="tl">
                    <a:srgbClr val="000000">
                      <a:alpha val="43137"/>
                    </a:srgbClr>
                  </a:outerShdw>
                </a:effectLst>
              </a:rPr>
              <a:t>… </a:t>
            </a:r>
            <a:endParaRPr lang="en-US" sz="2400" dirty="0">
              <a:solidFill>
                <a:srgbClr val="002060"/>
              </a:solidFill>
              <a:effectLst>
                <a:outerShdw blurRad="38100" dist="38100" dir="2700000" algn="tl">
                  <a:srgbClr val="000000">
                    <a:alpha val="43137"/>
                  </a:srgbClr>
                </a:outerShdw>
              </a:effectLst>
            </a:endParaRPr>
          </a:p>
          <a:p>
            <a:endParaRPr lang="en-US" dirty="0"/>
          </a:p>
        </p:txBody>
      </p:sp>
      <p:sp>
        <p:nvSpPr>
          <p:cNvPr id="5" name="Slide Number Placeholder 4"/>
          <p:cNvSpPr>
            <a:spLocks noGrp="1"/>
          </p:cNvSpPr>
          <p:nvPr>
            <p:ph type="sldNum" sz="quarter" idx="12"/>
          </p:nvPr>
        </p:nvSpPr>
        <p:spPr/>
        <p:txBody>
          <a:bodyPr/>
          <a:lstStyle/>
          <a:p>
            <a:fld id="{DC8EC915-A327-4D78-BCC4-F891DB082CED}" type="slidenum">
              <a:rPr lang="en-US" smtClean="0"/>
              <a:pPr/>
              <a:t>4</a:t>
            </a:fld>
            <a:endParaRPr lang="en-US"/>
          </a:p>
        </p:txBody>
      </p:sp>
    </p:spTree>
    <p:extLst>
      <p:ext uri="{BB962C8B-B14F-4D97-AF65-F5344CB8AC3E}">
        <p14:creationId xmlns:p14="http://schemas.microsoft.com/office/powerpoint/2010/main" xmlns="" val="251507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2400" y="236113"/>
            <a:ext cx="2438400" cy="584775"/>
          </a:xfrm>
          <a:prstGeom prst="rect">
            <a:avLst/>
          </a:prstGeom>
          <a:noFill/>
        </p:spPr>
        <p:txBody>
          <a:bodyPr wrap="square" rtlCol="0">
            <a:spAutoFit/>
          </a:bodyPr>
          <a:lstStyle/>
          <a:p>
            <a:pPr marL="342900" indent="-342900" algn="ctr">
              <a:buAutoNum type="arabicPeriod"/>
            </a:pPr>
            <a:r>
              <a:rPr lang="en-US" sz="3200" u="sng" dirty="0" err="1"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Introducere</a:t>
            </a:r>
            <a:endParaRPr lang="en-US" u="sng" dirty="0">
              <a:solidFill>
                <a:srgbClr val="002060"/>
              </a:solidFill>
              <a:effectLst>
                <a:outerShdw blurRad="38100" dist="38100" dir="2700000" algn="tl">
                  <a:srgbClr val="000000">
                    <a:alpha val="43137"/>
                  </a:srgbClr>
                </a:outerShdw>
              </a:effectLst>
              <a:latin typeface="Georgia" pitchFamily="18" charset="0"/>
            </a:endParaRPr>
          </a:p>
        </p:txBody>
      </p:sp>
      <p:sp>
        <p:nvSpPr>
          <p:cNvPr id="3" name="TextBox 2"/>
          <p:cNvSpPr txBox="1"/>
          <p:nvPr/>
        </p:nvSpPr>
        <p:spPr>
          <a:xfrm>
            <a:off x="1676400" y="1066800"/>
            <a:ext cx="3352800" cy="969496"/>
          </a:xfrm>
          <a:prstGeom prst="rect">
            <a:avLst/>
          </a:prstGeom>
          <a:noFill/>
        </p:spPr>
        <p:txBody>
          <a:bodyPr wrap="square" rtlCol="0">
            <a:spAutoFit/>
          </a:bodyPr>
          <a:lstStyle/>
          <a:p>
            <a:pPr algn="just"/>
            <a:r>
              <a:rPr lang="en-US" sz="1900" b="1" smtClean="0">
                <a:solidFill>
                  <a:schemeClr val="accent3">
                    <a:lumMod val="75000"/>
                  </a:schemeClr>
                </a:solidFill>
                <a:latin typeface="Times New Roman" pitchFamily="18" charset="0"/>
                <a:cs typeface="Times New Roman" pitchFamily="18" charset="0"/>
              </a:rPr>
              <a:t>I</a:t>
            </a:r>
            <a:r>
              <a:rPr lang="vi-VN" sz="1900" b="1" smtClean="0">
                <a:solidFill>
                  <a:srgbClr val="002060"/>
                </a:solidFill>
                <a:latin typeface="Times New Roman" pitchFamily="18" charset="0"/>
                <a:cs typeface="Times New Roman" pitchFamily="18" charset="0"/>
              </a:rPr>
              <a:t>nterf</a:t>
            </a:r>
            <a:r>
              <a:rPr lang="en-US" sz="1900" b="1" smtClean="0">
                <a:solidFill>
                  <a:srgbClr val="002060"/>
                </a:solidFill>
                <a:latin typeface="Times New Roman" pitchFamily="18" charset="0"/>
                <a:cs typeface="Times New Roman" pitchFamily="18" charset="0"/>
              </a:rPr>
              <a:t>e</a:t>
            </a:r>
            <a:r>
              <a:rPr lang="vi-VN" sz="1900" b="1" smtClean="0">
                <a:solidFill>
                  <a:srgbClr val="002060"/>
                </a:solidFill>
                <a:latin typeface="Times New Roman" pitchFamily="18" charset="0"/>
                <a:cs typeface="Times New Roman" pitchFamily="18" charset="0"/>
              </a:rPr>
              <a:t>ț</a:t>
            </a:r>
            <a:r>
              <a:rPr lang="en-US" sz="1900" b="1" smtClean="0">
                <a:solidFill>
                  <a:srgbClr val="002060"/>
                </a:solidFill>
                <a:latin typeface="Times New Roman" pitchFamily="18" charset="0"/>
                <a:cs typeface="Times New Roman" pitchFamily="18" charset="0"/>
              </a:rPr>
              <a:t>e</a:t>
            </a:r>
          </a:p>
          <a:p>
            <a:pPr marL="463550" indent="-463550" algn="just">
              <a:buFont typeface="Arial" pitchFamily="34" charset="0"/>
              <a:buChar char="•"/>
            </a:pPr>
            <a:r>
              <a:rPr lang="en-US" sz="1900" b="1" smtClean="0">
                <a:solidFill>
                  <a:srgbClr val="002060"/>
                </a:solidFill>
                <a:latin typeface="Times New Roman" pitchFamily="18" charset="0"/>
                <a:cs typeface="Times New Roman" pitchFamily="18" charset="0"/>
              </a:rPr>
              <a:t>definitie</a:t>
            </a:r>
          </a:p>
          <a:p>
            <a:pPr marL="463550" indent="-463550" algn="just">
              <a:buFont typeface="Arial" pitchFamily="34" charset="0"/>
              <a:buChar char="•"/>
            </a:pPr>
            <a:r>
              <a:rPr lang="en-US" sz="1900" b="1" smtClean="0">
                <a:solidFill>
                  <a:srgbClr val="002060"/>
                </a:solidFill>
                <a:latin typeface="Times New Roman" pitchFamily="18" charset="0"/>
                <a:cs typeface="Times New Roman" pitchFamily="18" charset="0"/>
              </a:rPr>
              <a:t>scop </a:t>
            </a:r>
            <a:endParaRPr lang="vi-VN" sz="1900" dirty="0">
              <a:solidFill>
                <a:srgbClr val="002060"/>
              </a:solidFill>
              <a:latin typeface="+mj-lt"/>
            </a:endParaRPr>
          </a:p>
        </p:txBody>
      </p:sp>
      <p:pic>
        <p:nvPicPr>
          <p:cNvPr id="1028" name="Picture 4" descr="C:\Users\nico\Desktop\img7.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00600" y="838200"/>
            <a:ext cx="4800600" cy="336842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1524000" y="4572000"/>
            <a:ext cx="4343400" cy="369332"/>
          </a:xfrm>
          <a:prstGeom prst="rect">
            <a:avLst/>
          </a:prstGeom>
          <a:noFill/>
        </p:spPr>
        <p:txBody>
          <a:bodyPr wrap="square" rtlCol="0">
            <a:spAutoFit/>
          </a:bodyPr>
          <a:lstStyle/>
          <a:p>
            <a:pPr algn="just"/>
            <a:r>
              <a:rPr lang="en-US">
                <a:solidFill>
                  <a:schemeClr val="accent3">
                    <a:lumMod val="75000"/>
                  </a:schemeClr>
                </a:solidFill>
                <a:latin typeface="Times New Roman" pitchFamily="18" charset="0"/>
                <a:cs typeface="Times New Roman" pitchFamily="18" charset="0"/>
              </a:rPr>
              <a:t> </a:t>
            </a:r>
            <a:endParaRPr lang="en-US" dirty="0">
              <a:solidFill>
                <a:srgbClr val="002060"/>
              </a:solidFill>
            </a:endParaRPr>
          </a:p>
        </p:txBody>
      </p:sp>
      <p:sp>
        <p:nvSpPr>
          <p:cNvPr id="6" name="TextBox 5"/>
          <p:cNvSpPr txBox="1"/>
          <p:nvPr/>
        </p:nvSpPr>
        <p:spPr>
          <a:xfrm>
            <a:off x="5181600" y="4343400"/>
            <a:ext cx="4343400" cy="2539157"/>
          </a:xfrm>
          <a:prstGeom prst="rect">
            <a:avLst/>
          </a:prstGeom>
          <a:noFill/>
        </p:spPr>
        <p:txBody>
          <a:bodyPr wrap="square" rtlCol="0">
            <a:spAutoFit/>
          </a:bodyPr>
          <a:lstStyle/>
          <a:p>
            <a:pPr algn="just"/>
            <a:r>
              <a:rPr lang="en-US" sz="1900" b="1" smtClean="0">
                <a:solidFill>
                  <a:srgbClr val="002060"/>
                </a:solidFill>
                <a:latin typeface="Times New Roman" pitchFamily="18" charset="0"/>
                <a:cs typeface="Times New Roman" pitchFamily="18" charset="0"/>
              </a:rPr>
              <a:t>C</a:t>
            </a:r>
            <a:r>
              <a:rPr lang="en-US" sz="1900" b="1" smtClean="0">
                <a:solidFill>
                  <a:srgbClr val="002060"/>
                </a:solidFill>
                <a:latin typeface="Times New Roman" pitchFamily="18" charset="0"/>
                <a:cs typeface="Times New Roman" pitchFamily="18" charset="0"/>
              </a:rPr>
              <a:t>lasificare</a:t>
            </a:r>
            <a:endParaRPr lang="en-US" sz="1900" b="1" smtClean="0">
              <a:solidFill>
                <a:srgbClr val="002060"/>
              </a:solidFill>
              <a:latin typeface="Times New Roman" pitchFamily="18" charset="0"/>
              <a:cs typeface="Times New Roman" pitchFamily="18" charset="0"/>
            </a:endParaRPr>
          </a:p>
          <a:p>
            <a:pPr marL="463550" lvl="0" indent="-463550">
              <a:buFont typeface="Wingdings" pitchFamily="2" charset="2"/>
              <a:buChar char="q"/>
            </a:pPr>
            <a:r>
              <a:rPr lang="ro-RO" sz="2000" smtClean="0"/>
              <a:t>Interfețele de date </a:t>
            </a:r>
            <a:endParaRPr lang="en-US" sz="2000" smtClean="0"/>
          </a:p>
          <a:p>
            <a:pPr marL="463550" lvl="0" indent="-463550">
              <a:buFont typeface="Wingdings" pitchFamily="2" charset="2"/>
              <a:buChar char="q"/>
            </a:pPr>
            <a:r>
              <a:rPr lang="ro-RO" sz="2000" smtClean="0"/>
              <a:t>Interfețele hardware </a:t>
            </a:r>
            <a:endParaRPr lang="en-US" sz="2000" smtClean="0"/>
          </a:p>
          <a:p>
            <a:pPr marL="463550" lvl="0" indent="-463550">
              <a:buFont typeface="Wingdings" pitchFamily="2" charset="2"/>
              <a:buChar char="q"/>
            </a:pPr>
            <a:r>
              <a:rPr lang="ro-RO" sz="2000" smtClean="0"/>
              <a:t>Interfețele de rețea </a:t>
            </a:r>
            <a:endParaRPr lang="en-US" sz="2000" smtClean="0"/>
          </a:p>
          <a:p>
            <a:pPr marL="463550" lvl="0" indent="-463550">
              <a:buFont typeface="Wingdings" pitchFamily="2" charset="2"/>
              <a:buChar char="q"/>
            </a:pPr>
            <a:r>
              <a:rPr lang="ro-RO" sz="2000" smtClean="0"/>
              <a:t>Interfețele software </a:t>
            </a:r>
            <a:endParaRPr lang="en-US" sz="2000" smtClean="0"/>
          </a:p>
          <a:p>
            <a:pPr marL="463550" lvl="0" indent="-463550">
              <a:buFont typeface="Wingdings" pitchFamily="2" charset="2"/>
              <a:buChar char="q"/>
            </a:pPr>
            <a:r>
              <a:rPr lang="ro-RO" sz="2000" smtClean="0"/>
              <a:t>Interfețele tehnologice pentru mașini și instalații industriale</a:t>
            </a:r>
            <a:endParaRPr lang="en-US" sz="2000" smtClean="0"/>
          </a:p>
          <a:p>
            <a:pPr marL="463550" lvl="0" indent="-463550">
              <a:buFont typeface="Wingdings" pitchFamily="2" charset="2"/>
              <a:buChar char="q"/>
            </a:pPr>
            <a:r>
              <a:rPr lang="ro-RO" sz="2000" smtClean="0"/>
              <a:t>Interfețele </a:t>
            </a:r>
            <a:r>
              <a:rPr lang="ro-RO" sz="2000" smtClean="0"/>
              <a:t>– </a:t>
            </a:r>
            <a:r>
              <a:rPr lang="ro-RO" sz="2000" smtClean="0"/>
              <a:t>utilizator </a:t>
            </a:r>
            <a:endParaRPr lang="vi-VN" sz="1900" dirty="0">
              <a:solidFill>
                <a:srgbClr val="002060"/>
              </a:solidFill>
              <a:latin typeface="+mj-lt"/>
            </a:endParaRPr>
          </a:p>
        </p:txBody>
      </p:sp>
      <p:sp>
        <p:nvSpPr>
          <p:cNvPr id="7" name="Slide Number Placeholder 6"/>
          <p:cNvSpPr>
            <a:spLocks noGrp="1"/>
          </p:cNvSpPr>
          <p:nvPr>
            <p:ph type="sldNum" sz="quarter" idx="12"/>
          </p:nvPr>
        </p:nvSpPr>
        <p:spPr/>
        <p:txBody>
          <a:bodyPr/>
          <a:lstStyle/>
          <a:p>
            <a:fld id="{DC8EC915-A327-4D78-BCC4-F891DB082CED}" type="slidenum">
              <a:rPr lang="en-US" smtClean="0"/>
              <a:pPr/>
              <a:t>5</a:t>
            </a:fld>
            <a:endParaRPr lang="en-US"/>
          </a:p>
        </p:txBody>
      </p:sp>
    </p:spTree>
    <p:extLst>
      <p:ext uri="{BB962C8B-B14F-4D97-AF65-F5344CB8AC3E}">
        <p14:creationId xmlns:p14="http://schemas.microsoft.com/office/powerpoint/2010/main" xmlns="" val="387918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 calcmode="lin" valueType="num">
                                      <p:cBhvr additive="base">
                                        <p:cTn id="31"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 calcmode="lin" valueType="num">
                                      <p:cBhvr additive="base">
                                        <p:cTn id="37"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 calcmode="lin" valueType="num">
                                      <p:cBhvr additive="base">
                                        <p:cTn id="43" dur="500" fill="hold"/>
                                        <p:tgtEl>
                                          <p:spTgt spid="6">
                                            <p:txEl>
                                              <p:pRg st="3" end="3"/>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
                                            <p:txEl>
                                              <p:pRg st="4" end="4"/>
                                            </p:txEl>
                                          </p:spTgt>
                                        </p:tgtEl>
                                        <p:attrNameLst>
                                          <p:attrName>style.visibility</p:attrName>
                                        </p:attrNameLst>
                                      </p:cBhvr>
                                      <p:to>
                                        <p:strVal val="visible"/>
                                      </p:to>
                                    </p:set>
                                    <p:anim calcmode="lin" valueType="num">
                                      <p:cBhvr additive="base">
                                        <p:cTn id="49" dur="500" fill="hold"/>
                                        <p:tgtEl>
                                          <p:spTgt spid="6">
                                            <p:txEl>
                                              <p:pRg st="4" end="4"/>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anim calcmode="lin" valueType="num">
                                      <p:cBhvr additive="base">
                                        <p:cTn id="55" dur="500" fill="hold"/>
                                        <p:tgtEl>
                                          <p:spTgt spid="6">
                                            <p:txEl>
                                              <p:pRg st="5" end="5"/>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6">
                                            <p:txEl>
                                              <p:pRg st="6" end="6"/>
                                            </p:txEl>
                                          </p:spTgt>
                                        </p:tgtEl>
                                        <p:attrNameLst>
                                          <p:attrName>style.visibility</p:attrName>
                                        </p:attrNameLst>
                                      </p:cBhvr>
                                      <p:to>
                                        <p:strVal val="visible"/>
                                      </p:to>
                                    </p:set>
                                    <p:anim calcmode="lin" valueType="num">
                                      <p:cBhvr additive="base">
                                        <p:cTn id="61" dur="500" fill="hold"/>
                                        <p:tgtEl>
                                          <p:spTgt spid="6">
                                            <p:txEl>
                                              <p:pRg st="6" end="6"/>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1028"/>
                                        </p:tgtEl>
                                        <p:attrNameLst>
                                          <p:attrName>style.visibility</p:attrName>
                                        </p:attrNameLst>
                                      </p:cBhvr>
                                      <p:to>
                                        <p:strVal val="visible"/>
                                      </p:to>
                                    </p:set>
                                    <p:anim calcmode="lin" valueType="num">
                                      <p:cBhvr additive="base">
                                        <p:cTn id="67" dur="500" fill="hold"/>
                                        <p:tgtEl>
                                          <p:spTgt spid="1028"/>
                                        </p:tgtEl>
                                        <p:attrNameLst>
                                          <p:attrName>ppt_x</p:attrName>
                                        </p:attrNameLst>
                                      </p:cBhvr>
                                      <p:tavLst>
                                        <p:tav tm="0">
                                          <p:val>
                                            <p:strVal val="1+#ppt_w/2"/>
                                          </p:val>
                                        </p:tav>
                                        <p:tav tm="100000">
                                          <p:val>
                                            <p:strVal val="#ppt_x"/>
                                          </p:val>
                                        </p:tav>
                                      </p:tavLst>
                                    </p:anim>
                                    <p:anim calcmode="lin" valueType="num">
                                      <p:cBhvr additive="base">
                                        <p:cTn id="68"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67200" y="242139"/>
            <a:ext cx="2590800" cy="584775"/>
          </a:xfrm>
          <a:prstGeom prst="rect">
            <a:avLst/>
          </a:prstGeom>
          <a:noFill/>
        </p:spPr>
        <p:txBody>
          <a:bodyPr wrap="square" rtlCol="0">
            <a:spAutoFit/>
          </a:bodyPr>
          <a:lstStyle/>
          <a:p>
            <a:pPr algn="ctr"/>
            <a:r>
              <a:rPr lang="en-US" sz="3200" u="sng"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a:t>
            </a:r>
            <a:r>
              <a:rPr lang="en-US" sz="3200" u="sng"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Introducere</a:t>
            </a:r>
            <a:endParaRPr lang="en-US" sz="3200"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5" name="TextBox 4"/>
          <p:cNvSpPr txBox="1"/>
          <p:nvPr/>
        </p:nvSpPr>
        <p:spPr>
          <a:xfrm>
            <a:off x="1665668" y="1752600"/>
            <a:ext cx="7325932" cy="3631763"/>
          </a:xfrm>
          <a:prstGeom prst="rect">
            <a:avLst/>
          </a:prstGeom>
          <a:noFill/>
        </p:spPr>
        <p:txBody>
          <a:bodyPr wrap="square" rtlCol="0">
            <a:spAutoFit/>
          </a:bodyPr>
          <a:lstStyle/>
          <a:p>
            <a:pPr algn="just"/>
            <a:r>
              <a:rPr lang="vi-VN" sz="1900" b="1" dirty="0">
                <a:solidFill>
                  <a:srgbClr val="002060"/>
                </a:solidFill>
                <a:latin typeface="+mj-lt"/>
              </a:rPr>
              <a:t>Domenii de </a:t>
            </a:r>
            <a:r>
              <a:rPr lang="vi-VN" sz="1900" b="1" dirty="0" smtClean="0">
                <a:solidFill>
                  <a:srgbClr val="002060"/>
                </a:solidFill>
                <a:latin typeface="+mj-lt"/>
              </a:rPr>
              <a:t>aplicație</a:t>
            </a:r>
            <a:r>
              <a:rPr lang="en-US" sz="1900" b="1" dirty="0" smtClean="0">
                <a:solidFill>
                  <a:srgbClr val="002060"/>
                </a:solidFill>
                <a:latin typeface="+mj-lt"/>
              </a:rPr>
              <a:t>:</a:t>
            </a:r>
            <a:endParaRPr lang="vi-VN" sz="1900" b="1" dirty="0">
              <a:solidFill>
                <a:srgbClr val="002060"/>
              </a:solidFill>
              <a:latin typeface="+mj-lt"/>
            </a:endParaRPr>
          </a:p>
          <a:p>
            <a:pPr marL="342900" indent="-342900" algn="just">
              <a:buFont typeface="Arial" pitchFamily="34" charset="0"/>
              <a:buChar char="•"/>
            </a:pPr>
            <a:r>
              <a:rPr lang="vi-VN" sz="1900" dirty="0">
                <a:solidFill>
                  <a:srgbClr val="002060"/>
                </a:solidFill>
                <a:latin typeface="Times New Roman" pitchFamily="18" charset="0"/>
                <a:cs typeface="Times New Roman" pitchFamily="18" charset="0"/>
              </a:rPr>
              <a:t>Interfețe de date (transmitere de date de informație)</a:t>
            </a:r>
          </a:p>
          <a:p>
            <a:pPr marL="342900" indent="-342900" algn="just">
              <a:buFont typeface="Arial" pitchFamily="34" charset="0"/>
              <a:buChar char="•"/>
            </a:pPr>
            <a:r>
              <a:rPr lang="vi-VN" sz="1900" dirty="0">
                <a:solidFill>
                  <a:srgbClr val="002060"/>
                </a:solidFill>
                <a:latin typeface="Times New Roman" pitchFamily="18" charset="0"/>
                <a:cs typeface="Times New Roman" pitchFamily="18" charset="0"/>
              </a:rPr>
              <a:t>Interfețe de rețea</a:t>
            </a:r>
          </a:p>
          <a:p>
            <a:pPr marL="342900" indent="-342900" algn="just">
              <a:buFont typeface="Arial" pitchFamily="34" charset="0"/>
              <a:buChar char="•"/>
            </a:pPr>
            <a:r>
              <a:rPr lang="vi-VN" sz="1900" dirty="0">
                <a:solidFill>
                  <a:srgbClr val="002060"/>
                </a:solidFill>
                <a:latin typeface="Times New Roman" pitchFamily="18" charset="0"/>
                <a:cs typeface="Times New Roman" pitchFamily="18" charset="0"/>
              </a:rPr>
              <a:t>Interfețe </a:t>
            </a:r>
            <a:r>
              <a:rPr lang="vi-VN" sz="1900" dirty="0" smtClean="0">
                <a:solidFill>
                  <a:srgbClr val="002060"/>
                </a:solidFill>
                <a:latin typeface="Times New Roman" pitchFamily="18" charset="0"/>
                <a:cs typeface="Times New Roman" pitchFamily="18" charset="0"/>
              </a:rPr>
              <a:t>hardware</a:t>
            </a:r>
            <a:r>
              <a:rPr lang="en-US" sz="1900" dirty="0" smtClean="0">
                <a:solidFill>
                  <a:srgbClr val="002060"/>
                </a:solidFill>
                <a:latin typeface="Times New Roman" pitchFamily="18" charset="0"/>
                <a:cs typeface="Times New Roman" pitchFamily="18" charset="0"/>
              </a:rPr>
              <a:t> (</a:t>
            </a:r>
            <a:r>
              <a:rPr lang="en-US" sz="1900" dirty="0" err="1" smtClean="0">
                <a:solidFill>
                  <a:srgbClr val="002060"/>
                </a:solidFill>
                <a:latin typeface="Times New Roman" pitchFamily="18" charset="0"/>
                <a:cs typeface="Times New Roman" pitchFamily="18" charset="0"/>
              </a:rPr>
              <a:t>reprezentate</a:t>
            </a:r>
            <a:r>
              <a:rPr lang="en-US" sz="1900" dirty="0" smtClean="0">
                <a:solidFill>
                  <a:srgbClr val="002060"/>
                </a:solidFill>
                <a:latin typeface="Times New Roman" pitchFamily="18" charset="0"/>
                <a:cs typeface="Times New Roman" pitchFamily="18" charset="0"/>
              </a:rPr>
              <a:t> de </a:t>
            </a:r>
            <a:r>
              <a:rPr lang="en-US" sz="1900" dirty="0" err="1" smtClean="0">
                <a:solidFill>
                  <a:srgbClr val="002060"/>
                </a:solidFill>
                <a:latin typeface="Times New Roman" pitchFamily="18" charset="0"/>
                <a:cs typeface="Times New Roman" pitchFamily="18" charset="0"/>
              </a:rPr>
              <a:t>semnalele</a:t>
            </a:r>
            <a:r>
              <a:rPr lang="en-US" sz="1900" dirty="0" smtClean="0">
                <a:solidFill>
                  <a:srgbClr val="002060"/>
                </a:solidFill>
                <a:latin typeface="Times New Roman" pitchFamily="18" charset="0"/>
                <a:cs typeface="Times New Roman" pitchFamily="18" charset="0"/>
              </a:rPr>
              <a:t> </a:t>
            </a:r>
            <a:r>
              <a:rPr lang="en-US" sz="1900" dirty="0" err="1" smtClean="0">
                <a:solidFill>
                  <a:srgbClr val="002060"/>
                </a:solidFill>
                <a:latin typeface="Times New Roman" pitchFamily="18" charset="0"/>
                <a:cs typeface="Times New Roman" pitchFamily="18" charset="0"/>
              </a:rPr>
              <a:t>mecanice</a:t>
            </a:r>
            <a:r>
              <a:rPr lang="en-US" sz="1900" dirty="0" smtClean="0">
                <a:solidFill>
                  <a:srgbClr val="002060"/>
                </a:solidFill>
                <a:latin typeface="Times New Roman" pitchFamily="18" charset="0"/>
                <a:cs typeface="Times New Roman" pitchFamily="18" charset="0"/>
              </a:rPr>
              <a:t>, </a:t>
            </a:r>
            <a:r>
              <a:rPr lang="en-US" sz="1900" dirty="0" err="1" smtClean="0">
                <a:solidFill>
                  <a:srgbClr val="002060"/>
                </a:solidFill>
                <a:latin typeface="Times New Roman" pitchFamily="18" charset="0"/>
                <a:cs typeface="Times New Roman" pitchFamily="18" charset="0"/>
              </a:rPr>
              <a:t>electrice</a:t>
            </a:r>
            <a:r>
              <a:rPr lang="en-US" sz="1900" dirty="0" smtClean="0">
                <a:solidFill>
                  <a:srgbClr val="002060"/>
                </a:solidFill>
                <a:latin typeface="Times New Roman" pitchFamily="18" charset="0"/>
                <a:cs typeface="Times New Roman" pitchFamily="18" charset="0"/>
              </a:rPr>
              <a:t> </a:t>
            </a:r>
            <a:r>
              <a:rPr lang="en-US" sz="1900" dirty="0" err="1" smtClean="0">
                <a:solidFill>
                  <a:srgbClr val="002060"/>
                </a:solidFill>
                <a:latin typeface="Times New Roman" pitchFamily="18" charset="0"/>
                <a:cs typeface="Times New Roman" pitchFamily="18" charset="0"/>
              </a:rPr>
              <a:t>si</a:t>
            </a:r>
            <a:r>
              <a:rPr lang="en-US" sz="1900" dirty="0" smtClean="0">
                <a:solidFill>
                  <a:srgbClr val="002060"/>
                </a:solidFill>
                <a:latin typeface="Times New Roman" pitchFamily="18" charset="0"/>
                <a:cs typeface="Times New Roman" pitchFamily="18" charset="0"/>
              </a:rPr>
              <a:t> </a:t>
            </a:r>
            <a:r>
              <a:rPr lang="en-US" sz="1900" dirty="0" err="1" smtClean="0">
                <a:solidFill>
                  <a:srgbClr val="002060"/>
                </a:solidFill>
                <a:latin typeface="Times New Roman" pitchFamily="18" charset="0"/>
                <a:cs typeface="Times New Roman" pitchFamily="18" charset="0"/>
              </a:rPr>
              <a:t>logice</a:t>
            </a:r>
            <a:r>
              <a:rPr lang="en-US" sz="1900" dirty="0" smtClean="0">
                <a:solidFill>
                  <a:srgbClr val="002060"/>
                </a:solidFill>
                <a:latin typeface="Times New Roman" pitchFamily="18" charset="0"/>
                <a:cs typeface="Times New Roman" pitchFamily="18" charset="0"/>
              </a:rPr>
              <a:t> </a:t>
            </a:r>
            <a:r>
              <a:rPr lang="en-US" sz="1900" dirty="0" err="1" smtClean="0">
                <a:solidFill>
                  <a:srgbClr val="002060"/>
                </a:solidFill>
                <a:latin typeface="Times New Roman" pitchFamily="18" charset="0"/>
                <a:cs typeface="Times New Roman" pitchFamily="18" charset="0"/>
              </a:rPr>
              <a:t>si</a:t>
            </a:r>
            <a:r>
              <a:rPr lang="en-US" sz="1900" dirty="0" smtClean="0">
                <a:solidFill>
                  <a:srgbClr val="002060"/>
                </a:solidFill>
                <a:latin typeface="Times New Roman" pitchFamily="18" charset="0"/>
                <a:cs typeface="Times New Roman" pitchFamily="18" charset="0"/>
              </a:rPr>
              <a:t> </a:t>
            </a:r>
            <a:r>
              <a:rPr lang="en-US" sz="1900" dirty="0" err="1" smtClean="0">
                <a:solidFill>
                  <a:srgbClr val="002060"/>
                </a:solidFill>
                <a:latin typeface="Times New Roman" pitchFamily="18" charset="0"/>
                <a:cs typeface="Times New Roman" pitchFamily="18" charset="0"/>
              </a:rPr>
              <a:t>protocolul</a:t>
            </a:r>
            <a:r>
              <a:rPr lang="en-US" sz="1900" dirty="0" smtClean="0">
                <a:solidFill>
                  <a:srgbClr val="002060"/>
                </a:solidFill>
                <a:latin typeface="Times New Roman" pitchFamily="18" charset="0"/>
                <a:cs typeface="Times New Roman" pitchFamily="18" charset="0"/>
              </a:rPr>
              <a:t> </a:t>
            </a:r>
            <a:r>
              <a:rPr lang="en-US" sz="1900" dirty="0" err="1" smtClean="0">
                <a:solidFill>
                  <a:srgbClr val="002060"/>
                </a:solidFill>
                <a:latin typeface="Times New Roman" pitchFamily="18" charset="0"/>
                <a:cs typeface="Times New Roman" pitchFamily="18" charset="0"/>
              </a:rPr>
              <a:t>pentru</a:t>
            </a:r>
            <a:r>
              <a:rPr lang="en-US" sz="1900" dirty="0" smtClean="0">
                <a:solidFill>
                  <a:srgbClr val="002060"/>
                </a:solidFill>
                <a:latin typeface="Times New Roman" pitchFamily="18" charset="0"/>
                <a:cs typeface="Times New Roman" pitchFamily="18" charset="0"/>
              </a:rPr>
              <a:t> </a:t>
            </a:r>
            <a:r>
              <a:rPr lang="en-US" sz="1900" dirty="0" err="1" smtClean="0">
                <a:solidFill>
                  <a:srgbClr val="002060"/>
                </a:solidFill>
                <a:latin typeface="Times New Roman" pitchFamily="18" charset="0"/>
                <a:cs typeface="Times New Roman" pitchFamily="18" charset="0"/>
              </a:rPr>
              <a:t>ordonarea</a:t>
            </a:r>
            <a:r>
              <a:rPr lang="en-US" sz="1900" dirty="0" smtClean="0">
                <a:solidFill>
                  <a:srgbClr val="002060"/>
                </a:solidFill>
                <a:latin typeface="Times New Roman" pitchFamily="18" charset="0"/>
                <a:cs typeface="Times New Roman" pitchFamily="18" charset="0"/>
              </a:rPr>
              <a:t> </a:t>
            </a:r>
            <a:r>
              <a:rPr lang="en-US" sz="1900" dirty="0" err="1" smtClean="0">
                <a:solidFill>
                  <a:srgbClr val="002060"/>
                </a:solidFill>
                <a:latin typeface="Times New Roman" pitchFamily="18" charset="0"/>
                <a:cs typeface="Times New Roman" pitchFamily="18" charset="0"/>
              </a:rPr>
              <a:t>lor</a:t>
            </a:r>
            <a:r>
              <a:rPr lang="en-US" sz="1900" dirty="0" smtClean="0">
                <a:solidFill>
                  <a:srgbClr val="002060"/>
                </a:solidFill>
                <a:latin typeface="Times New Roman" pitchFamily="18" charset="0"/>
                <a:cs typeface="Times New Roman" pitchFamily="18" charset="0"/>
              </a:rPr>
              <a:t>)</a:t>
            </a:r>
            <a:endParaRPr lang="vi-VN" sz="1900" dirty="0">
              <a:solidFill>
                <a:srgbClr val="002060"/>
              </a:solidFill>
              <a:latin typeface="Times New Roman" pitchFamily="18" charset="0"/>
              <a:cs typeface="Times New Roman" pitchFamily="18" charset="0"/>
            </a:endParaRPr>
          </a:p>
          <a:p>
            <a:pPr marL="342900" indent="-342900" algn="just">
              <a:buFont typeface="Arial" pitchFamily="34" charset="0"/>
              <a:buChar char="•"/>
            </a:pPr>
            <a:r>
              <a:rPr lang="vi-VN" sz="1900" dirty="0">
                <a:solidFill>
                  <a:srgbClr val="002060"/>
                </a:solidFill>
                <a:latin typeface="Times New Roman" pitchFamily="18" charset="0"/>
                <a:cs typeface="Times New Roman" pitchFamily="18" charset="0"/>
              </a:rPr>
              <a:t>Interfețe software </a:t>
            </a:r>
            <a:r>
              <a:rPr lang="en-US" sz="1900" dirty="0" smtClean="0">
                <a:solidFill>
                  <a:srgbClr val="002060"/>
                </a:solidFill>
                <a:latin typeface="Times New Roman" pitchFamily="18" charset="0"/>
                <a:cs typeface="Times New Roman" pitchFamily="18" charset="0"/>
              </a:rPr>
              <a:t>(</a:t>
            </a:r>
            <a:r>
              <a:rPr lang="vi-VN" sz="1900" dirty="0">
                <a:solidFill>
                  <a:srgbClr val="002060"/>
                </a:solidFill>
                <a:latin typeface="Times New Roman" pitchFamily="18" charset="0"/>
                <a:cs typeface="Times New Roman" pitchFamily="18" charset="0"/>
              </a:rPr>
              <a:t>sunt interfețe de programare, reprezentate prin părți de program prin care un sistem software se pune la dispoziția unor alte programe ce optează spre o utilizare a sistemului</a:t>
            </a:r>
            <a:r>
              <a:rPr lang="en-US" sz="1900" dirty="0" smtClean="0">
                <a:solidFill>
                  <a:srgbClr val="002060"/>
                </a:solidFill>
                <a:latin typeface="Times New Roman" pitchFamily="18" charset="0"/>
                <a:cs typeface="Times New Roman" pitchFamily="18" charset="0"/>
              </a:rPr>
              <a:t>)</a:t>
            </a:r>
          </a:p>
          <a:p>
            <a:pPr marL="342900" indent="-342900" algn="just">
              <a:buFont typeface="Arial" pitchFamily="34" charset="0"/>
              <a:buChar char="•"/>
            </a:pPr>
            <a:r>
              <a:rPr lang="vi-VN" sz="1900" dirty="0" smtClean="0">
                <a:solidFill>
                  <a:srgbClr val="002060"/>
                </a:solidFill>
                <a:latin typeface="Times New Roman" pitchFamily="18" charset="0"/>
                <a:cs typeface="Times New Roman" pitchFamily="18" charset="0"/>
              </a:rPr>
              <a:t>Interfețe </a:t>
            </a:r>
            <a:r>
              <a:rPr lang="vi-VN" sz="1900" dirty="0">
                <a:solidFill>
                  <a:srgbClr val="002060"/>
                </a:solidFill>
                <a:latin typeface="Times New Roman" pitchFamily="18" charset="0"/>
                <a:cs typeface="Times New Roman" pitchFamily="18" charset="0"/>
              </a:rPr>
              <a:t>tehnologice pentru mașini și instalații industriale</a:t>
            </a:r>
          </a:p>
          <a:p>
            <a:pPr marL="342900" indent="-342900" algn="just">
              <a:buFont typeface="Arial" pitchFamily="34" charset="0"/>
              <a:buChar char="•"/>
            </a:pPr>
            <a:r>
              <a:rPr lang="vi-VN" sz="1900" dirty="0">
                <a:solidFill>
                  <a:srgbClr val="002060"/>
                </a:solidFill>
                <a:latin typeface="Times New Roman" pitchFamily="18" charset="0"/>
                <a:cs typeface="Times New Roman" pitchFamily="18" charset="0"/>
              </a:rPr>
              <a:t>Interfețe de utilizator (care facilitează comunicarea om - mașină</a:t>
            </a:r>
            <a:r>
              <a:rPr lang="vi-VN" sz="1900" dirty="0" smtClean="0">
                <a:solidFill>
                  <a:srgbClr val="002060"/>
                </a:solidFill>
                <a:latin typeface="Times New Roman" pitchFamily="18" charset="0"/>
                <a:cs typeface="Times New Roman" pitchFamily="18" charset="0"/>
              </a:rPr>
              <a:t>)</a:t>
            </a:r>
            <a:endParaRPr lang="en-US" sz="1900" dirty="0">
              <a:solidFill>
                <a:srgbClr val="002060"/>
              </a:solidFill>
              <a:latin typeface="Times New Roman" pitchFamily="18" charset="0"/>
              <a:cs typeface="Times New Roman" pitchFamily="18" charset="0"/>
            </a:endParaRPr>
          </a:p>
          <a:p>
            <a:pPr algn="just"/>
            <a:endParaRPr lang="en-US" sz="1900" dirty="0" smtClean="0">
              <a:solidFill>
                <a:srgbClr val="002060"/>
              </a:solidFill>
              <a:latin typeface="+mj-lt"/>
            </a:endParaRPr>
          </a:p>
          <a:p>
            <a:pPr algn="just"/>
            <a:endParaRPr lang="en-US" dirty="0">
              <a:solidFill>
                <a:srgbClr val="002060"/>
              </a:solidFill>
            </a:endParaRPr>
          </a:p>
        </p:txBody>
      </p:sp>
      <p:sp>
        <p:nvSpPr>
          <p:cNvPr id="6" name="Slide Number Placeholder 5"/>
          <p:cNvSpPr>
            <a:spLocks noGrp="1"/>
          </p:cNvSpPr>
          <p:nvPr>
            <p:ph type="sldNum" sz="quarter" idx="12"/>
          </p:nvPr>
        </p:nvSpPr>
        <p:spPr/>
        <p:txBody>
          <a:bodyPr/>
          <a:lstStyle/>
          <a:p>
            <a:fld id="{DC8EC915-A327-4D78-BCC4-F891DB082CED}" type="slidenum">
              <a:rPr lang="en-US" smtClean="0"/>
              <a:pPr/>
              <a:t>6</a:t>
            </a:fld>
            <a:endParaRPr lang="en-US"/>
          </a:p>
        </p:txBody>
      </p:sp>
    </p:spTree>
    <p:extLst>
      <p:ext uri="{BB962C8B-B14F-4D97-AF65-F5344CB8AC3E}">
        <p14:creationId xmlns:p14="http://schemas.microsoft.com/office/powerpoint/2010/main" xmlns="" val="404986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446261"/>
            <a:ext cx="3505200" cy="553998"/>
          </a:xfrm>
          <a:prstGeom prst="rect">
            <a:avLst/>
          </a:prstGeom>
          <a:noFill/>
        </p:spPr>
        <p:txBody>
          <a:bodyPr wrap="square" rtlCol="0">
            <a:spAutoFit/>
          </a:bodyPr>
          <a:lstStyle/>
          <a:p>
            <a:r>
              <a:rPr lang="en-US" sz="3000" b="1" dirty="0" err="1" smtClean="0">
                <a:solidFill>
                  <a:srgbClr val="002060"/>
                </a:solidFill>
                <a:effectLst>
                  <a:outerShdw blurRad="38100" dist="38100" dir="2700000" algn="tl">
                    <a:srgbClr val="000000">
                      <a:alpha val="43137"/>
                    </a:srgbClr>
                  </a:outerShdw>
                </a:effectLst>
              </a:rPr>
              <a:t>Cuprins</a:t>
            </a:r>
            <a:r>
              <a:rPr lang="en-US" sz="3000" b="1" dirty="0" smtClean="0">
                <a:solidFill>
                  <a:srgbClr val="002060"/>
                </a:solidFill>
                <a:effectLst>
                  <a:outerShdw blurRad="38100" dist="38100" dir="2700000" algn="tl">
                    <a:srgbClr val="000000">
                      <a:alpha val="43137"/>
                    </a:srgbClr>
                  </a:outerShdw>
                </a:effectLst>
              </a:rPr>
              <a:t>: </a:t>
            </a:r>
            <a:endParaRPr lang="en-US" sz="3000" b="1" dirty="0">
              <a:solidFill>
                <a:srgbClr val="002060"/>
              </a:solidFill>
              <a:effectLst>
                <a:outerShdw blurRad="38100" dist="38100" dir="2700000" algn="tl">
                  <a:srgbClr val="000000">
                    <a:alpha val="43137"/>
                  </a:srgbClr>
                </a:outerShdw>
              </a:effectLst>
            </a:endParaRPr>
          </a:p>
        </p:txBody>
      </p:sp>
      <p:sp>
        <p:nvSpPr>
          <p:cNvPr id="4" name="TextBox 3"/>
          <p:cNvSpPr txBox="1"/>
          <p:nvPr/>
        </p:nvSpPr>
        <p:spPr>
          <a:xfrm>
            <a:off x="1524000" y="1219200"/>
            <a:ext cx="6477000" cy="2954655"/>
          </a:xfrm>
          <a:prstGeom prst="rect">
            <a:avLst/>
          </a:prstGeom>
          <a:noFill/>
        </p:spPr>
        <p:txBody>
          <a:bodyPr wrap="square" rtlCol="0">
            <a:spAutoFit/>
          </a:bodyPr>
          <a:lstStyle/>
          <a:p>
            <a:pPr marL="342900" lvl="0" indent="-342900">
              <a:buFont typeface="+mj-lt"/>
              <a:buAutoNum type="arabicPeriod"/>
            </a:pPr>
            <a:r>
              <a:rPr lang="ro-RO" sz="2400" dirty="0" smtClean="0">
                <a:effectLst>
                  <a:outerShdw blurRad="38100" dist="38100" dir="2700000" algn="tl">
                    <a:srgbClr val="000000">
                      <a:alpha val="43137"/>
                    </a:srgbClr>
                  </a:outerShdw>
                </a:effectLst>
              </a:rPr>
              <a:t>Introducere</a:t>
            </a:r>
            <a:endParaRPr lang="en-US" sz="2400" dirty="0">
              <a:effectLst>
                <a:outerShdw blurRad="38100" dist="38100" dir="2700000" algn="tl">
                  <a:srgbClr val="000000">
                    <a:alpha val="43137"/>
                  </a:srgbClr>
                </a:outerShdw>
              </a:effectLst>
            </a:endParaRPr>
          </a:p>
          <a:p>
            <a:pPr marL="342900" lvl="0" indent="-342900">
              <a:buFont typeface="+mj-lt"/>
              <a:buAutoNum type="arabicPeriod"/>
            </a:pPr>
            <a:r>
              <a:rPr lang="ro-RO" sz="2400" dirty="0">
                <a:solidFill>
                  <a:srgbClr val="FF0000"/>
                </a:solidFill>
                <a:effectLst>
                  <a:outerShdw blurRad="38100" dist="38100" dir="2700000" algn="tl">
                    <a:srgbClr val="000000">
                      <a:alpha val="43137"/>
                    </a:srgbClr>
                  </a:outerShdw>
                </a:effectLst>
              </a:rPr>
              <a:t>Interfeţe </a:t>
            </a:r>
            <a:r>
              <a:rPr lang="en-US" sz="2400" dirty="0" err="1" smtClean="0">
                <a:solidFill>
                  <a:srgbClr val="FF0000"/>
                </a:solidFill>
                <a:effectLst>
                  <a:outerShdw blurRad="38100" dist="38100" dir="2700000" algn="tl">
                    <a:srgbClr val="000000">
                      <a:alpha val="43137"/>
                    </a:srgbClr>
                  </a:outerShdw>
                </a:effectLst>
              </a:rPr>
              <a:t>utilizator</a:t>
            </a:r>
            <a:endParaRPr lang="en-US" sz="2400" dirty="0" smtClean="0">
              <a:solidFill>
                <a:srgbClr val="FF0000"/>
              </a:solidFill>
              <a:effectLst>
                <a:outerShdw blurRad="38100" dist="38100" dir="2700000" algn="tl">
                  <a:srgbClr val="000000">
                    <a:alpha val="43137"/>
                  </a:srgbClr>
                </a:outerShdw>
              </a:effectLst>
            </a:endParaRPr>
          </a:p>
          <a:p>
            <a:pPr marL="342900" lvl="0" indent="-342900">
              <a:buFont typeface="+mj-lt"/>
              <a:buAutoNum type="arabicPeriod"/>
            </a:pPr>
            <a:r>
              <a:rPr lang="ro-RO" sz="2400" dirty="0" smtClean="0">
                <a:solidFill>
                  <a:srgbClr val="002060"/>
                </a:solidFill>
                <a:effectLst>
                  <a:outerShdw blurRad="38100" dist="38100" dir="2700000" algn="tl">
                    <a:srgbClr val="000000">
                      <a:alpha val="43137"/>
                    </a:srgbClr>
                  </a:outerShdw>
                </a:effectLst>
              </a:rPr>
              <a:t>Evoluţia </a:t>
            </a:r>
            <a:r>
              <a:rPr lang="ro-RO" sz="2400" dirty="0">
                <a:solidFill>
                  <a:srgbClr val="002060"/>
                </a:solidFill>
                <a:effectLst>
                  <a:outerShdw blurRad="38100" dist="38100" dir="2700000" algn="tl">
                    <a:srgbClr val="000000">
                      <a:alpha val="43137"/>
                    </a:srgbClr>
                  </a:outerShdw>
                </a:effectLst>
              </a:rPr>
              <a:t>interfeţelor de tip linie de </a:t>
            </a:r>
            <a:r>
              <a:rPr lang="ro-RO" sz="2400" dirty="0" smtClean="0">
                <a:solidFill>
                  <a:srgbClr val="002060"/>
                </a:solidFill>
                <a:effectLst>
                  <a:outerShdw blurRad="38100" dist="38100" dir="2700000" algn="tl">
                    <a:srgbClr val="000000">
                      <a:alpha val="43137"/>
                    </a:srgbClr>
                  </a:outerShdw>
                </a:effectLst>
              </a:rPr>
              <a:t>comandǎ</a:t>
            </a:r>
            <a:endParaRPr lang="en-US" sz="2400" dirty="0">
              <a:solidFill>
                <a:srgbClr val="002060"/>
              </a:solidFill>
              <a:effectLst>
                <a:outerShdw blurRad="38100" dist="38100" dir="2700000" algn="tl">
                  <a:srgbClr val="000000">
                    <a:alpha val="43137"/>
                  </a:srgbClr>
                </a:outerShdw>
              </a:effectLst>
            </a:endParaRPr>
          </a:p>
          <a:p>
            <a:pPr marL="342900" lvl="0" indent="-342900">
              <a:buFont typeface="+mj-lt"/>
              <a:buAutoNum type="arabicPeriod"/>
            </a:pPr>
            <a:r>
              <a:rPr lang="ro-RO" sz="2400" dirty="0">
                <a:solidFill>
                  <a:srgbClr val="002060"/>
                </a:solidFill>
                <a:effectLst>
                  <a:outerShdw blurRad="38100" dist="38100" dir="2700000" algn="tl">
                    <a:srgbClr val="000000">
                      <a:alpha val="43137"/>
                    </a:srgbClr>
                  </a:outerShdw>
                </a:effectLst>
              </a:rPr>
              <a:t>Evoluţia interfeţelor </a:t>
            </a:r>
            <a:r>
              <a:rPr lang="ro-RO" sz="2400" dirty="0" smtClean="0">
                <a:solidFill>
                  <a:srgbClr val="002060"/>
                </a:solidFill>
                <a:effectLst>
                  <a:outerShdw blurRad="38100" dist="38100" dir="2700000" algn="tl">
                    <a:srgbClr val="000000">
                      <a:alpha val="43137"/>
                    </a:srgbClr>
                  </a:outerShdw>
                </a:effectLst>
              </a:rPr>
              <a:t>grafice</a:t>
            </a:r>
            <a:endParaRPr lang="en-US" sz="2400" dirty="0" smtClean="0">
              <a:solidFill>
                <a:srgbClr val="002060"/>
              </a:solidFill>
              <a:effectLst>
                <a:outerShdw blurRad="38100" dist="38100" dir="2700000" algn="tl">
                  <a:srgbClr val="000000">
                    <a:alpha val="43137"/>
                  </a:srgbClr>
                </a:outerShdw>
              </a:effectLst>
            </a:endParaRPr>
          </a:p>
          <a:p>
            <a:pPr marL="342900" lvl="0" indent="-342900">
              <a:buFont typeface="+mj-lt"/>
              <a:buAutoNum type="arabicPeriod"/>
            </a:pPr>
            <a:r>
              <a:rPr lang="ro-RO" sz="2400" dirty="0" smtClean="0">
                <a:solidFill>
                  <a:srgbClr val="002060"/>
                </a:solidFill>
                <a:effectLst>
                  <a:outerShdw blurRad="38100" dist="38100" dir="2700000" algn="tl">
                    <a:srgbClr val="000000">
                      <a:alpha val="43137"/>
                    </a:srgbClr>
                  </a:outerShdw>
                </a:effectLst>
              </a:rPr>
              <a:t>Tendinţe </a:t>
            </a:r>
            <a:r>
              <a:rPr lang="ro-RO" sz="2400" dirty="0">
                <a:solidFill>
                  <a:srgbClr val="002060"/>
                </a:solidFill>
                <a:effectLst>
                  <a:outerShdw blurRad="38100" dist="38100" dir="2700000" algn="tl">
                    <a:srgbClr val="000000">
                      <a:alpha val="43137"/>
                    </a:srgbClr>
                  </a:outerShdw>
                </a:effectLst>
              </a:rPr>
              <a:t>actuale în evoluţia </a:t>
            </a:r>
            <a:r>
              <a:rPr lang="ro-RO" sz="2400" dirty="0" smtClean="0">
                <a:solidFill>
                  <a:srgbClr val="002060"/>
                </a:solidFill>
                <a:effectLst>
                  <a:outerShdw blurRad="38100" dist="38100" dir="2700000" algn="tl">
                    <a:srgbClr val="000000">
                      <a:alpha val="43137"/>
                    </a:srgbClr>
                  </a:outerShdw>
                </a:effectLst>
              </a:rPr>
              <a:t>interfeţelor</a:t>
            </a:r>
            <a:endParaRPr lang="en-US" sz="2400" dirty="0">
              <a:solidFill>
                <a:srgbClr val="002060"/>
              </a:solidFill>
              <a:effectLst>
                <a:outerShdw blurRad="38100" dist="38100" dir="2700000" algn="tl">
                  <a:srgbClr val="000000">
                    <a:alpha val="43137"/>
                  </a:srgbClr>
                </a:outerShdw>
              </a:effectLst>
            </a:endParaRPr>
          </a:p>
          <a:p>
            <a:pPr marL="342900" lvl="0" indent="-342900">
              <a:buFont typeface="+mj-lt"/>
              <a:buAutoNum type="arabicPeriod"/>
            </a:pPr>
            <a:r>
              <a:rPr lang="ro-RO" sz="2400" dirty="0">
                <a:solidFill>
                  <a:srgbClr val="002060"/>
                </a:solidFill>
                <a:effectLst>
                  <a:outerShdw blurRad="38100" dist="38100" dir="2700000" algn="tl">
                    <a:srgbClr val="000000">
                      <a:alpha val="43137"/>
                    </a:srgbClr>
                  </a:outerShdw>
                </a:effectLst>
              </a:rPr>
              <a:t>Noi tipuri de </a:t>
            </a:r>
            <a:r>
              <a:rPr lang="ro-RO" sz="2400" dirty="0" smtClean="0">
                <a:solidFill>
                  <a:srgbClr val="002060"/>
                </a:solidFill>
                <a:effectLst>
                  <a:outerShdw blurRad="38100" dist="38100" dir="2700000" algn="tl">
                    <a:srgbClr val="000000">
                      <a:alpha val="43137"/>
                    </a:srgbClr>
                  </a:outerShdw>
                </a:effectLst>
              </a:rPr>
              <a:t>interfeţe</a:t>
            </a:r>
            <a:endParaRPr lang="en-US" sz="2400" dirty="0">
              <a:solidFill>
                <a:srgbClr val="002060"/>
              </a:solidFill>
              <a:effectLst>
                <a:outerShdw blurRad="38100" dist="38100" dir="2700000" algn="tl">
                  <a:srgbClr val="000000">
                    <a:alpha val="43137"/>
                  </a:srgbClr>
                </a:outerShdw>
              </a:effectLst>
            </a:endParaRPr>
          </a:p>
          <a:p>
            <a:pPr marL="342900" lvl="0" indent="-342900">
              <a:buFont typeface="+mj-lt"/>
              <a:buAutoNum type="arabicPeriod"/>
            </a:pPr>
            <a:r>
              <a:rPr lang="en-US" sz="2400" dirty="0" err="1" smtClean="0">
                <a:solidFill>
                  <a:srgbClr val="002060"/>
                </a:solidFill>
                <a:effectLst>
                  <a:outerShdw blurRad="38100" dist="38100" dir="2700000" algn="tl">
                    <a:srgbClr val="000000">
                      <a:alpha val="43137"/>
                    </a:srgbClr>
                  </a:outerShdw>
                </a:effectLst>
              </a:rPr>
              <a:t>În</a:t>
            </a:r>
            <a:r>
              <a:rPr lang="en-US" sz="2400" dirty="0" smtClean="0">
                <a:solidFill>
                  <a:srgbClr val="002060"/>
                </a:solidFill>
                <a:effectLst>
                  <a:outerShdw blurRad="38100" dist="38100" dir="2700000" algn="tl">
                    <a:srgbClr val="000000">
                      <a:alpha val="43137"/>
                    </a:srgbClr>
                  </a:outerShdw>
                </a:effectLst>
              </a:rPr>
              <a:t> </a:t>
            </a:r>
            <a:r>
              <a:rPr lang="en-US" sz="2400" dirty="0" err="1" smtClean="0">
                <a:solidFill>
                  <a:srgbClr val="002060"/>
                </a:solidFill>
                <a:effectLst>
                  <a:outerShdw blurRad="38100" dist="38100" dir="2700000" algn="tl">
                    <a:srgbClr val="000000">
                      <a:alpha val="43137"/>
                    </a:srgbClr>
                  </a:outerShdw>
                </a:effectLst>
              </a:rPr>
              <a:t>loc</a:t>
            </a:r>
            <a:r>
              <a:rPr lang="en-US" sz="2400" dirty="0" smtClean="0">
                <a:solidFill>
                  <a:srgbClr val="002060"/>
                </a:solidFill>
                <a:effectLst>
                  <a:outerShdw blurRad="38100" dist="38100" dir="2700000" algn="tl">
                    <a:srgbClr val="000000">
                      <a:alpha val="43137"/>
                    </a:srgbClr>
                  </a:outerShdw>
                </a:effectLst>
              </a:rPr>
              <a:t> de </a:t>
            </a:r>
            <a:r>
              <a:rPr lang="en-US" sz="2400" dirty="0" err="1" smtClean="0">
                <a:solidFill>
                  <a:srgbClr val="002060"/>
                </a:solidFill>
                <a:effectLst>
                  <a:outerShdw blurRad="38100" dist="38100" dir="2700000" algn="tl">
                    <a:srgbClr val="000000">
                      <a:alpha val="43137"/>
                    </a:srgbClr>
                  </a:outerShdw>
                </a:effectLst>
              </a:rPr>
              <a:t>sfârşit</a:t>
            </a:r>
            <a:r>
              <a:rPr lang="en-US" sz="2400" dirty="0" smtClean="0">
                <a:solidFill>
                  <a:srgbClr val="002060"/>
                </a:solidFill>
                <a:effectLst>
                  <a:outerShdw blurRad="38100" dist="38100" dir="2700000" algn="tl">
                    <a:srgbClr val="000000">
                      <a:alpha val="43137"/>
                    </a:srgbClr>
                  </a:outerShdw>
                </a:effectLst>
              </a:rPr>
              <a:t>… </a:t>
            </a:r>
            <a:endParaRPr lang="en-US" sz="2400" dirty="0">
              <a:solidFill>
                <a:srgbClr val="002060"/>
              </a:solidFill>
              <a:effectLst>
                <a:outerShdw blurRad="38100" dist="38100" dir="2700000" algn="tl">
                  <a:srgbClr val="000000">
                    <a:alpha val="43137"/>
                  </a:srgbClr>
                </a:outerShdw>
              </a:effectLst>
            </a:endParaRPr>
          </a:p>
          <a:p>
            <a:endParaRPr lang="en-US" dirty="0"/>
          </a:p>
        </p:txBody>
      </p:sp>
      <p:sp>
        <p:nvSpPr>
          <p:cNvPr id="5" name="Slide Number Placeholder 4"/>
          <p:cNvSpPr>
            <a:spLocks noGrp="1"/>
          </p:cNvSpPr>
          <p:nvPr>
            <p:ph type="sldNum" sz="quarter" idx="12"/>
          </p:nvPr>
        </p:nvSpPr>
        <p:spPr/>
        <p:txBody>
          <a:bodyPr/>
          <a:lstStyle/>
          <a:p>
            <a:fld id="{DC8EC915-A327-4D78-BCC4-F891DB082CED}" type="slidenum">
              <a:rPr lang="en-US" smtClean="0"/>
              <a:pPr/>
              <a:t>7</a:t>
            </a:fld>
            <a:endParaRPr lang="en-US"/>
          </a:p>
        </p:txBody>
      </p:sp>
    </p:spTree>
    <p:extLst>
      <p:ext uri="{BB962C8B-B14F-4D97-AF65-F5344CB8AC3E}">
        <p14:creationId xmlns:p14="http://schemas.microsoft.com/office/powerpoint/2010/main" xmlns="" val="251507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additive="base">
                                        <p:cTn id="23"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additive="base">
                                        <p:cTn id="35"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40417" y="685800"/>
            <a:ext cx="6934200" cy="523220"/>
          </a:xfrm>
          <a:prstGeom prst="rect">
            <a:avLst/>
          </a:prstGeom>
          <a:noFill/>
        </p:spPr>
        <p:txBody>
          <a:bodyPr wrap="square" rtlCol="0">
            <a:spAutoFit/>
          </a:bodyPr>
          <a:lstStyle/>
          <a:p>
            <a:r>
              <a:rPr lang="en-US" sz="2800" u="sng"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2. </a:t>
            </a:r>
            <a:r>
              <a:rPr lang="en-US" sz="2800" u="sng" dirty="0" err="1"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Interfeţele</a:t>
            </a:r>
            <a:r>
              <a:rPr lang="en-US" sz="2800" u="sng"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 </a:t>
            </a:r>
            <a:r>
              <a:rPr lang="en-US" sz="2800" u="sng" dirty="0" err="1"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utilizator</a:t>
            </a:r>
            <a:r>
              <a:rPr lang="en-US" sz="2800" u="sng"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(User Interfaces = UI)</a:t>
            </a:r>
            <a:endParaRPr lang="en-US" sz="2800" u="sng"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TextBox 2"/>
          <p:cNvSpPr txBox="1"/>
          <p:nvPr/>
        </p:nvSpPr>
        <p:spPr>
          <a:xfrm>
            <a:off x="1368917" y="1752600"/>
            <a:ext cx="8003683" cy="3877985"/>
          </a:xfrm>
          <a:prstGeom prst="rect">
            <a:avLst/>
          </a:prstGeom>
          <a:noFill/>
        </p:spPr>
        <p:txBody>
          <a:bodyPr wrap="square" rtlCol="0">
            <a:spAutoFit/>
          </a:bodyPr>
          <a:lstStyle/>
          <a:p>
            <a:pPr algn="just">
              <a:buFont typeface="Wingdings" pitchFamily="2" charset="2"/>
              <a:buChar char="ü"/>
            </a:pPr>
            <a:r>
              <a:rPr lang="ro-RO" sz="1900" smtClean="0">
                <a:solidFill>
                  <a:srgbClr val="002060"/>
                </a:solidFill>
                <a:latin typeface="Times New Roman" pitchFamily="18" charset="0"/>
                <a:cs typeface="Times New Roman" pitchFamily="18" charset="0"/>
              </a:rPr>
              <a:t>Interfeţele </a:t>
            </a:r>
            <a:r>
              <a:rPr lang="ro-RO" sz="1900">
                <a:solidFill>
                  <a:srgbClr val="002060"/>
                </a:solidFill>
                <a:latin typeface="Times New Roman" pitchFamily="18" charset="0"/>
                <a:cs typeface="Times New Roman" pitchFamily="18" charset="0"/>
              </a:rPr>
              <a:t>de </a:t>
            </a:r>
            <a:r>
              <a:rPr lang="ro-RO" sz="1900" smtClean="0">
                <a:solidFill>
                  <a:srgbClr val="002060"/>
                </a:solidFill>
                <a:latin typeface="Times New Roman" pitchFamily="18" charset="0"/>
                <a:cs typeface="Times New Roman" pitchFamily="18" charset="0"/>
              </a:rPr>
              <a:t>utilizator</a:t>
            </a:r>
            <a:r>
              <a:rPr lang="en-US" sz="1900" smtClean="0">
                <a:solidFill>
                  <a:srgbClr val="002060"/>
                </a:solidFill>
                <a:latin typeface="Times New Roman" pitchFamily="18" charset="0"/>
                <a:cs typeface="Times New Roman" pitchFamily="18" charset="0"/>
              </a:rPr>
              <a:t>:</a:t>
            </a:r>
            <a:r>
              <a:rPr lang="ro-RO" sz="1900" smtClean="0">
                <a:solidFill>
                  <a:srgbClr val="002060"/>
                </a:solidFill>
                <a:latin typeface="Times New Roman" pitchFamily="18" charset="0"/>
                <a:cs typeface="Times New Roman" pitchFamily="18" charset="0"/>
              </a:rPr>
              <a:t> </a:t>
            </a:r>
            <a:endParaRPr lang="en-US" sz="1900" smtClean="0">
              <a:solidFill>
                <a:srgbClr val="002060"/>
              </a:solidFill>
              <a:latin typeface="Times New Roman" pitchFamily="18" charset="0"/>
              <a:cs typeface="Times New Roman" pitchFamily="18" charset="0"/>
            </a:endParaRPr>
          </a:p>
          <a:p>
            <a:pPr algn="just"/>
            <a:r>
              <a:rPr lang="en-US" sz="1900" b="1" smtClean="0">
                <a:solidFill>
                  <a:srgbClr val="002060"/>
                </a:solidFill>
                <a:latin typeface="Times New Roman" pitchFamily="18" charset="0"/>
                <a:cs typeface="Times New Roman" pitchFamily="18" charset="0"/>
              </a:rPr>
              <a:t>	</a:t>
            </a:r>
            <a:r>
              <a:rPr lang="ro-RO" sz="1900" b="1" smtClean="0">
                <a:solidFill>
                  <a:srgbClr val="002060"/>
                </a:solidFill>
                <a:latin typeface="Times New Roman" pitchFamily="18" charset="0"/>
                <a:cs typeface="Times New Roman" pitchFamily="18" charset="0"/>
              </a:rPr>
              <a:t>interacţiunea </a:t>
            </a:r>
            <a:r>
              <a:rPr lang="ro-RO" sz="1900" b="1" dirty="0">
                <a:solidFill>
                  <a:srgbClr val="002060"/>
                </a:solidFill>
                <a:latin typeface="Times New Roman" pitchFamily="18" charset="0"/>
                <a:cs typeface="Times New Roman" pitchFamily="18" charset="0"/>
              </a:rPr>
              <a:t>dintre om şi </a:t>
            </a:r>
            <a:r>
              <a:rPr lang="ro-RO" sz="1900" b="1">
                <a:solidFill>
                  <a:srgbClr val="002060"/>
                </a:solidFill>
                <a:latin typeface="Times New Roman" pitchFamily="18" charset="0"/>
                <a:cs typeface="Times New Roman" pitchFamily="18" charset="0"/>
              </a:rPr>
              <a:t>calculator</a:t>
            </a:r>
            <a:r>
              <a:rPr lang="ro-RO" sz="1900" b="1" smtClean="0">
                <a:solidFill>
                  <a:srgbClr val="002060"/>
                </a:solidFill>
                <a:latin typeface="Times New Roman" pitchFamily="18" charset="0"/>
                <a:cs typeface="Times New Roman" pitchFamily="18" charset="0"/>
              </a:rPr>
              <a:t>.</a:t>
            </a:r>
            <a:endParaRPr lang="en-US" sz="1900" b="1" smtClean="0">
              <a:solidFill>
                <a:srgbClr val="002060"/>
              </a:solidFill>
              <a:latin typeface="Times New Roman" pitchFamily="18" charset="0"/>
              <a:cs typeface="Times New Roman" pitchFamily="18" charset="0"/>
            </a:endParaRPr>
          </a:p>
          <a:p>
            <a:pPr algn="just"/>
            <a:endParaRPr lang="en-US" sz="1900" b="1" dirty="0" smtClean="0">
              <a:solidFill>
                <a:srgbClr val="002060"/>
              </a:solidFill>
              <a:latin typeface="Times New Roman" pitchFamily="18" charset="0"/>
              <a:cs typeface="Times New Roman" pitchFamily="18" charset="0"/>
            </a:endParaRPr>
          </a:p>
          <a:p>
            <a:pPr algn="just">
              <a:buFont typeface="Wingdings" pitchFamily="2" charset="2"/>
              <a:buChar char="ü"/>
            </a:pPr>
            <a:r>
              <a:rPr lang="ro-RO" sz="1900" smtClean="0">
                <a:solidFill>
                  <a:srgbClr val="002060"/>
                </a:solidFill>
                <a:latin typeface="Times New Roman" pitchFamily="18" charset="0"/>
                <a:cs typeface="Times New Roman" pitchFamily="18" charset="0"/>
              </a:rPr>
              <a:t>Proiectarea </a:t>
            </a:r>
            <a:r>
              <a:rPr lang="ro-RO" sz="1900">
                <a:solidFill>
                  <a:srgbClr val="002060"/>
                </a:solidFill>
                <a:latin typeface="Times New Roman" pitchFamily="18" charset="0"/>
                <a:cs typeface="Times New Roman" pitchFamily="18" charset="0"/>
              </a:rPr>
              <a:t>interfeţei </a:t>
            </a:r>
            <a:r>
              <a:rPr lang="ro-RO" sz="1900" smtClean="0">
                <a:solidFill>
                  <a:srgbClr val="002060"/>
                </a:solidFill>
                <a:latin typeface="Times New Roman" pitchFamily="18" charset="0"/>
                <a:cs typeface="Times New Roman" pitchFamily="18" charset="0"/>
              </a:rPr>
              <a:t>om-maşină</a:t>
            </a:r>
            <a:r>
              <a:rPr lang="en-US" sz="1900" smtClean="0">
                <a:solidFill>
                  <a:srgbClr val="002060"/>
                </a:solidFill>
                <a:latin typeface="Times New Roman" pitchFamily="18" charset="0"/>
                <a:cs typeface="Times New Roman" pitchFamily="18" charset="0"/>
              </a:rPr>
              <a:t>:</a:t>
            </a:r>
          </a:p>
          <a:p>
            <a:pPr algn="just"/>
            <a:r>
              <a:rPr lang="en-US" sz="1900" smtClean="0">
                <a:solidFill>
                  <a:srgbClr val="002060"/>
                </a:solidFill>
                <a:latin typeface="Times New Roman" pitchFamily="18" charset="0"/>
                <a:cs typeface="Times New Roman" pitchFamily="18" charset="0"/>
              </a:rPr>
              <a:t>	</a:t>
            </a:r>
            <a:r>
              <a:rPr lang="ro-RO" sz="1900" b="1" smtClean="0">
                <a:solidFill>
                  <a:srgbClr val="002060"/>
                </a:solidFill>
                <a:latin typeface="Times New Roman" pitchFamily="18" charset="0"/>
                <a:cs typeface="Times New Roman" pitchFamily="18" charset="0"/>
              </a:rPr>
              <a:t>parte </a:t>
            </a:r>
            <a:r>
              <a:rPr lang="ro-RO" sz="1900" b="1" dirty="0">
                <a:solidFill>
                  <a:srgbClr val="002060"/>
                </a:solidFill>
                <a:latin typeface="Times New Roman" pitchFamily="18" charset="0"/>
                <a:cs typeface="Times New Roman" pitchFamily="18" charset="0"/>
              </a:rPr>
              <a:t>a proiectării </a:t>
            </a:r>
            <a:r>
              <a:rPr lang="ro-RO" sz="1900" b="1">
                <a:solidFill>
                  <a:srgbClr val="002060"/>
                </a:solidFill>
                <a:latin typeface="Times New Roman" pitchFamily="18" charset="0"/>
                <a:cs typeface="Times New Roman" pitchFamily="18" charset="0"/>
              </a:rPr>
              <a:t>sistemelor </a:t>
            </a:r>
            <a:r>
              <a:rPr lang="ro-RO" sz="1900" b="1" smtClean="0">
                <a:solidFill>
                  <a:srgbClr val="002060"/>
                </a:solidFill>
                <a:latin typeface="Times New Roman" pitchFamily="18" charset="0"/>
                <a:cs typeface="Times New Roman" pitchFamily="18" charset="0"/>
              </a:rPr>
              <a:t>informatice</a:t>
            </a:r>
            <a:endParaRPr lang="en-US" sz="1900" b="1" smtClean="0">
              <a:solidFill>
                <a:srgbClr val="002060"/>
              </a:solidFill>
              <a:latin typeface="Times New Roman" pitchFamily="18" charset="0"/>
              <a:cs typeface="Times New Roman" pitchFamily="18" charset="0"/>
            </a:endParaRPr>
          </a:p>
          <a:p>
            <a:pPr algn="just"/>
            <a:r>
              <a:rPr lang="en-US" sz="1900" smtClean="0">
                <a:solidFill>
                  <a:srgbClr val="002060"/>
                </a:solidFill>
                <a:latin typeface="Times New Roman" pitchFamily="18" charset="0"/>
                <a:cs typeface="Times New Roman" pitchFamily="18" charset="0"/>
              </a:rPr>
              <a:t>	</a:t>
            </a:r>
            <a:r>
              <a:rPr lang="ro-RO" sz="1900" b="1" smtClean="0">
                <a:solidFill>
                  <a:srgbClr val="002060"/>
                </a:solidFill>
                <a:latin typeface="Times New Roman" pitchFamily="18" charset="0"/>
                <a:cs typeface="Times New Roman" pitchFamily="18" charset="0"/>
              </a:rPr>
              <a:t>se </a:t>
            </a:r>
            <a:r>
              <a:rPr lang="ro-RO" sz="1900" b="1" smtClean="0">
                <a:solidFill>
                  <a:srgbClr val="002060"/>
                </a:solidFill>
                <a:latin typeface="Times New Roman" pitchFamily="18" charset="0"/>
                <a:cs typeface="Times New Roman" pitchFamily="18" charset="0"/>
              </a:rPr>
              <a:t>bazează pe studiul interacţiunii om</a:t>
            </a:r>
            <a:r>
              <a:rPr lang="en-US" sz="1900" b="1" smtClean="0">
                <a:solidFill>
                  <a:srgbClr val="002060"/>
                </a:solidFill>
                <a:latin typeface="Times New Roman" pitchFamily="18" charset="0"/>
                <a:cs typeface="Times New Roman" pitchFamily="18" charset="0"/>
              </a:rPr>
              <a:t> </a:t>
            </a:r>
            <a:r>
              <a:rPr lang="ro-RO" sz="1900" b="1" smtClean="0">
                <a:solidFill>
                  <a:srgbClr val="002060"/>
                </a:solidFill>
                <a:latin typeface="Times New Roman" pitchFamily="18" charset="0"/>
                <a:cs typeface="Times New Roman" pitchFamily="18" charset="0"/>
              </a:rPr>
              <a:t>-</a:t>
            </a:r>
            <a:r>
              <a:rPr lang="ro-RO" sz="1900" b="1" smtClean="0">
                <a:solidFill>
                  <a:srgbClr val="002060"/>
                </a:solidFill>
                <a:latin typeface="Times New Roman" pitchFamily="18" charset="0"/>
                <a:cs typeface="Times New Roman" pitchFamily="18" charset="0"/>
              </a:rPr>
              <a:t>maşină</a:t>
            </a:r>
            <a:r>
              <a:rPr lang="ro-RO" sz="1900" b="1" smtClean="0">
                <a:solidFill>
                  <a:srgbClr val="002060"/>
                </a:solidFill>
                <a:latin typeface="Times New Roman" pitchFamily="18" charset="0"/>
                <a:cs typeface="Times New Roman" pitchFamily="18" charset="0"/>
              </a:rPr>
              <a:t>.</a:t>
            </a:r>
            <a:endParaRPr lang="en-US" sz="1900" b="1" smtClean="0">
              <a:solidFill>
                <a:srgbClr val="002060"/>
              </a:solidFill>
              <a:latin typeface="Times New Roman" pitchFamily="18" charset="0"/>
              <a:cs typeface="Times New Roman" pitchFamily="18" charset="0"/>
            </a:endParaRPr>
          </a:p>
          <a:p>
            <a:pPr algn="just"/>
            <a:r>
              <a:rPr lang="ro-RO" sz="1900" b="1" smtClean="0">
                <a:solidFill>
                  <a:srgbClr val="002060"/>
                </a:solidFill>
                <a:latin typeface="Times New Roman" pitchFamily="18" charset="0"/>
                <a:cs typeface="Times New Roman" pitchFamily="18" charset="0"/>
              </a:rPr>
              <a:t> </a:t>
            </a:r>
            <a:endParaRPr lang="en-US" sz="1900" b="1" smtClean="0">
              <a:solidFill>
                <a:srgbClr val="002060"/>
              </a:solidFill>
              <a:latin typeface="Times New Roman" pitchFamily="18" charset="0"/>
              <a:cs typeface="Times New Roman" pitchFamily="18" charset="0"/>
            </a:endParaRPr>
          </a:p>
          <a:p>
            <a:pPr algn="just">
              <a:buFont typeface="Wingdings" pitchFamily="2" charset="2"/>
              <a:buChar char="ü"/>
            </a:pPr>
            <a:r>
              <a:rPr lang="en-US" sz="1900" smtClean="0">
                <a:solidFill>
                  <a:srgbClr val="002060"/>
                </a:solidFill>
                <a:latin typeface="Times New Roman" pitchFamily="18" charset="0"/>
                <a:cs typeface="Times New Roman" pitchFamily="18" charset="0"/>
              </a:rPr>
              <a:t>P</a:t>
            </a:r>
            <a:r>
              <a:rPr lang="ro-RO" sz="1900" smtClean="0">
                <a:solidFill>
                  <a:srgbClr val="002060"/>
                </a:solidFill>
                <a:latin typeface="Times New Roman" pitchFamily="18" charset="0"/>
                <a:cs typeface="Times New Roman" pitchFamily="18" charset="0"/>
              </a:rPr>
              <a:t>roiect</a:t>
            </a:r>
            <a:r>
              <a:rPr lang="en-US" sz="1900" smtClean="0">
                <a:solidFill>
                  <a:srgbClr val="002060"/>
                </a:solidFill>
                <a:latin typeface="Times New Roman" pitchFamily="18" charset="0"/>
                <a:cs typeface="Times New Roman" pitchFamily="18" charset="0"/>
              </a:rPr>
              <a:t>area</a:t>
            </a:r>
            <a:r>
              <a:rPr lang="ro-RO" sz="1900" smtClean="0">
                <a:solidFill>
                  <a:srgbClr val="002060"/>
                </a:solidFill>
                <a:latin typeface="Times New Roman" pitchFamily="18" charset="0"/>
                <a:cs typeface="Times New Roman" pitchFamily="18" charset="0"/>
              </a:rPr>
              <a:t> centrat</a:t>
            </a:r>
            <a:r>
              <a:rPr lang="en-US" sz="1900" smtClean="0">
                <a:solidFill>
                  <a:srgbClr val="002060"/>
                </a:solidFill>
                <a:latin typeface="Times New Roman" pitchFamily="18" charset="0"/>
                <a:cs typeface="Times New Roman" pitchFamily="18" charset="0"/>
              </a:rPr>
              <a:t>a</a:t>
            </a:r>
            <a:r>
              <a:rPr lang="ro-RO" sz="1900" smtClean="0">
                <a:solidFill>
                  <a:srgbClr val="002060"/>
                </a:solidFill>
                <a:latin typeface="Times New Roman" pitchFamily="18" charset="0"/>
                <a:cs typeface="Times New Roman" pitchFamily="18" charset="0"/>
              </a:rPr>
              <a:t> </a:t>
            </a:r>
            <a:r>
              <a:rPr lang="ro-RO" sz="1900" smtClean="0">
                <a:solidFill>
                  <a:srgbClr val="002060"/>
                </a:solidFill>
                <a:latin typeface="Times New Roman" pitchFamily="18" charset="0"/>
                <a:cs typeface="Times New Roman" pitchFamily="18" charset="0"/>
              </a:rPr>
              <a:t>pe </a:t>
            </a:r>
            <a:r>
              <a:rPr lang="ro-RO" sz="1900" smtClean="0">
                <a:solidFill>
                  <a:srgbClr val="002060"/>
                </a:solidFill>
                <a:latin typeface="Times New Roman" pitchFamily="18" charset="0"/>
                <a:cs typeface="Times New Roman" pitchFamily="18" charset="0"/>
              </a:rPr>
              <a:t>utilizator</a:t>
            </a:r>
            <a:r>
              <a:rPr lang="en-US" sz="1900" smtClean="0">
                <a:solidFill>
                  <a:srgbClr val="002060"/>
                </a:solidFill>
                <a:latin typeface="Times New Roman" pitchFamily="18" charset="0"/>
                <a:cs typeface="Times New Roman" pitchFamily="18" charset="0"/>
              </a:rPr>
              <a:t>:</a:t>
            </a:r>
          </a:p>
          <a:p>
            <a:pPr marL="1030288" algn="just"/>
            <a:r>
              <a:rPr lang="ro-RO" sz="1900" b="1" smtClean="0">
                <a:solidFill>
                  <a:srgbClr val="002060"/>
                </a:solidFill>
                <a:latin typeface="Times New Roman" pitchFamily="18" charset="0"/>
                <a:cs typeface="Times New Roman" pitchFamily="18" charset="0"/>
              </a:rPr>
              <a:t>psihologie</a:t>
            </a:r>
            <a:r>
              <a:rPr lang="ro-RO" sz="1900" b="1" smtClean="0">
                <a:solidFill>
                  <a:srgbClr val="002060"/>
                </a:solidFill>
                <a:latin typeface="Times New Roman" pitchFamily="18" charset="0"/>
                <a:cs typeface="Times New Roman" pitchFamily="18" charset="0"/>
              </a:rPr>
              <a:t>, </a:t>
            </a:r>
            <a:endParaRPr lang="en-US" sz="1900" b="1" smtClean="0">
              <a:solidFill>
                <a:srgbClr val="002060"/>
              </a:solidFill>
              <a:latin typeface="Times New Roman" pitchFamily="18" charset="0"/>
              <a:cs typeface="Times New Roman" pitchFamily="18" charset="0"/>
            </a:endParaRPr>
          </a:p>
          <a:p>
            <a:pPr marL="1030288" algn="just"/>
            <a:r>
              <a:rPr lang="ro-RO" sz="1900" b="1" smtClean="0">
                <a:solidFill>
                  <a:srgbClr val="002060"/>
                </a:solidFill>
                <a:latin typeface="Times New Roman" pitchFamily="18" charset="0"/>
                <a:cs typeface="Times New Roman" pitchFamily="18" charset="0"/>
              </a:rPr>
              <a:t>ergonomie</a:t>
            </a:r>
            <a:r>
              <a:rPr lang="ro-RO" sz="1900" b="1" smtClean="0">
                <a:solidFill>
                  <a:srgbClr val="002060"/>
                </a:solidFill>
                <a:latin typeface="Times New Roman" pitchFamily="18" charset="0"/>
                <a:cs typeface="Times New Roman" pitchFamily="18" charset="0"/>
              </a:rPr>
              <a:t>, </a:t>
            </a:r>
            <a:endParaRPr lang="en-US" sz="1900" b="1" smtClean="0">
              <a:solidFill>
                <a:srgbClr val="002060"/>
              </a:solidFill>
              <a:latin typeface="Times New Roman" pitchFamily="18" charset="0"/>
              <a:cs typeface="Times New Roman" pitchFamily="18" charset="0"/>
            </a:endParaRPr>
          </a:p>
          <a:p>
            <a:pPr marL="1030288" algn="just"/>
            <a:r>
              <a:rPr lang="en-US" sz="1900" b="1" smtClean="0">
                <a:solidFill>
                  <a:srgbClr val="002060"/>
                </a:solidFill>
                <a:latin typeface="Times New Roman" pitchFamily="18" charset="0"/>
                <a:cs typeface="Times New Roman" pitchFamily="18" charset="0"/>
              </a:rPr>
              <a:t>ingineria </a:t>
            </a:r>
            <a:r>
              <a:rPr lang="en-US" sz="1900" b="1" smtClean="0">
                <a:solidFill>
                  <a:srgbClr val="002060"/>
                </a:solidFill>
                <a:latin typeface="Times New Roman" pitchFamily="18" charset="0"/>
                <a:cs typeface="Times New Roman" pitchFamily="18" charset="0"/>
              </a:rPr>
              <a:t>software.  </a:t>
            </a:r>
          </a:p>
          <a:p>
            <a:pPr algn="just"/>
            <a:endParaRPr lang="en-US" sz="1900" dirty="0">
              <a:solidFill>
                <a:srgbClr val="002060"/>
              </a:solidFill>
              <a:latin typeface="Times New Roman" pitchFamily="18" charset="0"/>
              <a:cs typeface="Times New Roman" pitchFamily="18" charset="0"/>
            </a:endParaRPr>
          </a:p>
          <a:p>
            <a:endParaRPr lang="en-US" dirty="0">
              <a:solidFill>
                <a:srgbClr val="002060"/>
              </a:solidFill>
            </a:endParaRPr>
          </a:p>
        </p:txBody>
      </p:sp>
      <p:sp>
        <p:nvSpPr>
          <p:cNvPr id="4" name="TextBox 3"/>
          <p:cNvSpPr txBox="1"/>
          <p:nvPr/>
        </p:nvSpPr>
        <p:spPr>
          <a:xfrm>
            <a:off x="5715000" y="1752600"/>
            <a:ext cx="4020355" cy="384721"/>
          </a:xfrm>
          <a:prstGeom prst="rect">
            <a:avLst/>
          </a:prstGeom>
          <a:noFill/>
        </p:spPr>
        <p:txBody>
          <a:bodyPr wrap="square" rtlCol="0">
            <a:spAutoFit/>
          </a:bodyPr>
          <a:lstStyle/>
          <a:p>
            <a:pPr algn="just"/>
            <a:r>
              <a:rPr lang="en-US" sz="1900" smtClean="0">
                <a:solidFill>
                  <a:srgbClr val="002060"/>
                </a:solidFill>
                <a:latin typeface="Times New Roman" pitchFamily="18" charset="0"/>
                <a:cs typeface="Times New Roman" pitchFamily="18" charset="0"/>
              </a:rPr>
              <a:t>         </a:t>
            </a:r>
            <a:endParaRPr lang="en-US" sz="1900" dirty="0">
              <a:solidFill>
                <a:srgbClr val="00206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DC8EC915-A327-4D78-BCC4-F891DB082CED}" type="slidenum">
              <a:rPr lang="en-US" smtClean="0"/>
              <a:pPr/>
              <a:t>8</a:t>
            </a:fld>
            <a:endParaRPr lang="en-US"/>
          </a:p>
        </p:txBody>
      </p:sp>
    </p:spTree>
    <p:extLst>
      <p:ext uri="{BB962C8B-B14F-4D97-AF65-F5344CB8AC3E}">
        <p14:creationId xmlns:p14="http://schemas.microsoft.com/office/powerpoint/2010/main" xmlns="" val="146540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1981200"/>
            <a:ext cx="8001000" cy="2339102"/>
          </a:xfrm>
          <a:prstGeom prst="rect">
            <a:avLst/>
          </a:prstGeom>
          <a:noFill/>
        </p:spPr>
        <p:txBody>
          <a:bodyPr wrap="square" rtlCol="0">
            <a:spAutoFit/>
          </a:bodyPr>
          <a:lstStyle/>
          <a:p>
            <a:pPr>
              <a:lnSpc>
                <a:spcPct val="150000"/>
              </a:lnSpc>
            </a:pPr>
            <a:r>
              <a:rPr lang="ro-RO" sz="2000" b="1" dirty="0">
                <a:solidFill>
                  <a:srgbClr val="002060"/>
                </a:solidFill>
                <a:latin typeface="Times New Roman" pitchFamily="18" charset="0"/>
                <a:cs typeface="Times New Roman" pitchFamily="18" charset="0"/>
              </a:rPr>
              <a:t>Etape esenţiale în evoluţia </a:t>
            </a:r>
            <a:r>
              <a:rPr lang="ro-RO" sz="2000" b="1" dirty="0" smtClean="0">
                <a:solidFill>
                  <a:srgbClr val="002060"/>
                </a:solidFill>
                <a:latin typeface="Times New Roman" pitchFamily="18" charset="0"/>
                <a:cs typeface="Times New Roman" pitchFamily="18" charset="0"/>
              </a:rPr>
              <a:t>interfeţelor</a:t>
            </a:r>
            <a:r>
              <a:rPr lang="en-US" sz="2000" b="1" dirty="0" smtClean="0">
                <a:solidFill>
                  <a:srgbClr val="002060"/>
                </a:solidFill>
                <a:latin typeface="Times New Roman" pitchFamily="18" charset="0"/>
                <a:cs typeface="Times New Roman" pitchFamily="18" charset="0"/>
              </a:rPr>
              <a:t> cu </a:t>
            </a:r>
            <a:r>
              <a:rPr lang="en-US" sz="2000" b="1" err="1" smtClean="0">
                <a:solidFill>
                  <a:srgbClr val="002060"/>
                </a:solidFill>
                <a:latin typeface="Times New Roman" pitchFamily="18" charset="0"/>
                <a:cs typeface="Times New Roman" pitchFamily="18" charset="0"/>
              </a:rPr>
              <a:t>utilizatorul</a:t>
            </a:r>
            <a:r>
              <a:rPr lang="ro-RO" sz="2000" b="1" smtClean="0">
                <a:solidFill>
                  <a:srgbClr val="002060"/>
                </a:solidFill>
                <a:latin typeface="Times New Roman" pitchFamily="18" charset="0"/>
                <a:cs typeface="Times New Roman" pitchFamily="18" charset="0"/>
              </a:rPr>
              <a:t>:</a:t>
            </a:r>
            <a:endParaRPr lang="en-US" sz="2000" b="1" smtClean="0">
              <a:solidFill>
                <a:srgbClr val="002060"/>
              </a:solidFill>
              <a:latin typeface="Times New Roman" pitchFamily="18" charset="0"/>
              <a:cs typeface="Times New Roman" pitchFamily="18" charset="0"/>
            </a:endParaRPr>
          </a:p>
          <a:p>
            <a:pPr marL="342900" lvl="0" indent="-342900" algn="just">
              <a:lnSpc>
                <a:spcPct val="150000"/>
              </a:lnSpc>
              <a:buFont typeface="Arial" pitchFamily="34" charset="0"/>
              <a:buChar char="•"/>
            </a:pPr>
            <a:r>
              <a:rPr lang="ro-RO" sz="2000" i="1" smtClean="0">
                <a:solidFill>
                  <a:srgbClr val="002060"/>
                </a:solidFill>
                <a:latin typeface="Times New Roman" pitchFamily="18" charset="0"/>
                <a:cs typeface="Times New Roman" pitchFamily="18" charset="0"/>
              </a:rPr>
              <a:t>Interfeţe batch</a:t>
            </a:r>
            <a:r>
              <a:rPr lang="ro-RO" sz="2000" smtClean="0">
                <a:solidFill>
                  <a:srgbClr val="002060"/>
                </a:solidFill>
                <a:latin typeface="Times New Roman" pitchFamily="18" charset="0"/>
                <a:cs typeface="Times New Roman" pitchFamily="18" charset="0"/>
              </a:rPr>
              <a:t> (</a:t>
            </a:r>
            <a:r>
              <a:rPr lang="ro-RO" sz="2000" smtClean="0">
                <a:solidFill>
                  <a:srgbClr val="002060"/>
                </a:solidFill>
                <a:latin typeface="Times New Roman" pitchFamily="18" charset="0"/>
                <a:cs typeface="Times New Roman" pitchFamily="18" charset="0"/>
              </a:rPr>
              <a:t>1945 </a:t>
            </a:r>
            <a:r>
              <a:rPr lang="ro-RO" sz="2000" smtClean="0">
                <a:solidFill>
                  <a:srgbClr val="002060"/>
                </a:solidFill>
                <a:latin typeface="Times New Roman" pitchFamily="18" charset="0"/>
                <a:cs typeface="Times New Roman" pitchFamily="18" charset="0"/>
              </a:rPr>
              <a:t>– </a:t>
            </a:r>
            <a:r>
              <a:rPr lang="ro-RO" sz="2000" smtClean="0">
                <a:solidFill>
                  <a:srgbClr val="002060"/>
                </a:solidFill>
                <a:latin typeface="Times New Roman" pitchFamily="18" charset="0"/>
                <a:cs typeface="Times New Roman" pitchFamily="18" charset="0"/>
              </a:rPr>
              <a:t>1968</a:t>
            </a:r>
            <a:r>
              <a:rPr lang="ro-RO" sz="2000" smtClean="0">
                <a:solidFill>
                  <a:srgbClr val="002060"/>
                </a:solidFill>
                <a:latin typeface="Times New Roman" pitchFamily="18" charset="0"/>
                <a:cs typeface="Times New Roman" pitchFamily="18" charset="0"/>
              </a:rPr>
              <a:t>)</a:t>
            </a:r>
            <a:endParaRPr lang="en-US" sz="2000" smtClean="0">
              <a:solidFill>
                <a:srgbClr val="002060"/>
              </a:solidFill>
              <a:latin typeface="Times New Roman" pitchFamily="18" charset="0"/>
              <a:cs typeface="Times New Roman" pitchFamily="18" charset="0"/>
            </a:endParaRPr>
          </a:p>
          <a:p>
            <a:pPr marL="342900" indent="-342900" algn="just">
              <a:lnSpc>
                <a:spcPct val="150000"/>
              </a:lnSpc>
              <a:buFont typeface="Arial" pitchFamily="34" charset="0"/>
              <a:buChar char="•"/>
            </a:pPr>
            <a:r>
              <a:rPr lang="ro-RO" sz="2400" i="1" smtClean="0">
                <a:solidFill>
                  <a:srgbClr val="002060"/>
                </a:solidFill>
                <a:latin typeface="Times New Roman" pitchFamily="18" charset="0"/>
                <a:cs typeface="Times New Roman" pitchFamily="18" charset="0"/>
              </a:rPr>
              <a:t>Interfeţe linie de comandǎ </a:t>
            </a:r>
            <a:r>
              <a:rPr lang="ro-RO" sz="2000" smtClean="0">
                <a:solidFill>
                  <a:srgbClr val="002060"/>
                </a:solidFill>
                <a:latin typeface="Times New Roman" pitchFamily="18" charset="0"/>
                <a:cs typeface="Times New Roman" pitchFamily="18" charset="0"/>
              </a:rPr>
              <a:t>(1968 – prezent)</a:t>
            </a:r>
            <a:endParaRPr lang="en-US" sz="2000" smtClean="0">
              <a:solidFill>
                <a:srgbClr val="002060"/>
              </a:solidFill>
              <a:latin typeface="Times New Roman" pitchFamily="18" charset="0"/>
              <a:cs typeface="Times New Roman" pitchFamily="18" charset="0"/>
            </a:endParaRPr>
          </a:p>
          <a:p>
            <a:pPr marL="342900" lvl="0" indent="-342900" algn="just">
              <a:lnSpc>
                <a:spcPct val="150000"/>
              </a:lnSpc>
              <a:buFont typeface="Arial" pitchFamily="34" charset="0"/>
              <a:buChar char="•"/>
            </a:pPr>
            <a:r>
              <a:rPr lang="ro-RO" sz="2000" i="1" smtClean="0">
                <a:solidFill>
                  <a:srgbClr val="002060"/>
                </a:solidFill>
                <a:latin typeface="Times New Roman" pitchFamily="18" charset="0"/>
                <a:cs typeface="Times New Roman" pitchFamily="18" charset="0"/>
              </a:rPr>
              <a:t>Interfeţe grafice</a:t>
            </a:r>
            <a:r>
              <a:rPr lang="ro-RO" sz="2000" smtClean="0">
                <a:solidFill>
                  <a:srgbClr val="002060"/>
                </a:solidFill>
                <a:latin typeface="Times New Roman" pitchFamily="18" charset="0"/>
                <a:cs typeface="Times New Roman" pitchFamily="18" charset="0"/>
              </a:rPr>
              <a:t> (</a:t>
            </a:r>
            <a:r>
              <a:rPr lang="ro-RO" sz="2000" smtClean="0">
                <a:solidFill>
                  <a:srgbClr val="002060"/>
                </a:solidFill>
                <a:latin typeface="Times New Roman" pitchFamily="18" charset="0"/>
                <a:cs typeface="Times New Roman" pitchFamily="18" charset="0"/>
              </a:rPr>
              <a:t>1981 </a:t>
            </a:r>
            <a:r>
              <a:rPr lang="ro-RO" sz="2000" smtClean="0">
                <a:solidFill>
                  <a:srgbClr val="002060"/>
                </a:solidFill>
                <a:latin typeface="Times New Roman" pitchFamily="18" charset="0"/>
                <a:cs typeface="Times New Roman" pitchFamily="18" charset="0"/>
              </a:rPr>
              <a:t>– </a:t>
            </a:r>
            <a:r>
              <a:rPr lang="ro-RO" sz="2000" smtClean="0">
                <a:solidFill>
                  <a:srgbClr val="002060"/>
                </a:solidFill>
                <a:latin typeface="Times New Roman" pitchFamily="18" charset="0"/>
                <a:cs typeface="Times New Roman" pitchFamily="18" charset="0"/>
              </a:rPr>
              <a:t>prezent</a:t>
            </a:r>
            <a:r>
              <a:rPr lang="ro-RO" sz="2000" smtClean="0">
                <a:solidFill>
                  <a:srgbClr val="002060"/>
                </a:solidFill>
                <a:latin typeface="Times New Roman" pitchFamily="18" charset="0"/>
                <a:cs typeface="Times New Roman" pitchFamily="18" charset="0"/>
              </a:rPr>
              <a:t>)</a:t>
            </a:r>
            <a:endParaRPr lang="en-US" sz="2000" smtClean="0">
              <a:solidFill>
                <a:srgbClr val="002060"/>
              </a:solidFill>
              <a:latin typeface="Times New Roman" pitchFamily="18" charset="0"/>
              <a:cs typeface="Times New Roman" pitchFamily="18" charset="0"/>
            </a:endParaRPr>
          </a:p>
          <a:p>
            <a:endParaRPr lang="en-US" sz="2000" b="1" dirty="0">
              <a:solidFill>
                <a:srgbClr val="002060"/>
              </a:solidFill>
              <a:latin typeface="Times New Roman" pitchFamily="18" charset="0"/>
              <a:cs typeface="Times New Roman" pitchFamily="18" charset="0"/>
            </a:endParaRPr>
          </a:p>
        </p:txBody>
      </p:sp>
      <p:sp>
        <p:nvSpPr>
          <p:cNvPr id="3" name="TextBox 2"/>
          <p:cNvSpPr txBox="1"/>
          <p:nvPr/>
        </p:nvSpPr>
        <p:spPr>
          <a:xfrm>
            <a:off x="1524000" y="1447800"/>
            <a:ext cx="7543800" cy="1585049"/>
          </a:xfrm>
          <a:prstGeom prst="rect">
            <a:avLst/>
          </a:prstGeom>
          <a:noFill/>
        </p:spPr>
        <p:txBody>
          <a:bodyPr wrap="square" rtlCol="0">
            <a:spAutoFit/>
          </a:bodyPr>
          <a:lstStyle/>
          <a:p>
            <a:pPr algn="just"/>
            <a:r>
              <a:rPr lang="en-US" sz="1900">
                <a:solidFill>
                  <a:srgbClr val="002060"/>
                </a:solidFill>
                <a:latin typeface="Times New Roman" pitchFamily="18" charset="0"/>
                <a:cs typeface="Times New Roman" pitchFamily="18" charset="0"/>
              </a:rPr>
              <a:t> </a:t>
            </a:r>
            <a:r>
              <a:rPr lang="en-US" sz="1900" smtClean="0">
                <a:solidFill>
                  <a:srgbClr val="002060"/>
                </a:solidFill>
                <a:latin typeface="Times New Roman" pitchFamily="18" charset="0"/>
                <a:cs typeface="Times New Roman" pitchFamily="18" charset="0"/>
              </a:rPr>
              <a:t>      </a:t>
            </a:r>
            <a:endParaRPr lang="en-US" sz="1900" dirty="0" smtClean="0">
              <a:solidFill>
                <a:srgbClr val="002060"/>
              </a:solidFill>
              <a:latin typeface="Times New Roman" pitchFamily="18" charset="0"/>
              <a:cs typeface="Times New Roman" pitchFamily="18" charset="0"/>
            </a:endParaRPr>
          </a:p>
          <a:p>
            <a:r>
              <a:rPr lang="ro-RO" sz="2000" i="1" dirty="0">
                <a:solidFill>
                  <a:srgbClr val="002060"/>
                </a:solidFill>
              </a:rPr>
              <a:t> </a:t>
            </a:r>
            <a:endParaRPr lang="en-US" sz="2000" dirty="0">
              <a:solidFill>
                <a:srgbClr val="002060"/>
              </a:solidFill>
            </a:endParaRPr>
          </a:p>
          <a:p>
            <a:pPr marL="342900" indent="-342900" algn="just">
              <a:buFont typeface="Arial" pitchFamily="34" charset="0"/>
              <a:buChar char="•"/>
            </a:pPr>
            <a:endParaRPr lang="en-US" sz="2000" dirty="0">
              <a:solidFill>
                <a:srgbClr val="002060"/>
              </a:solidFill>
              <a:latin typeface="Times New Roman" pitchFamily="18" charset="0"/>
              <a:cs typeface="Times New Roman" pitchFamily="18" charset="0"/>
            </a:endParaRPr>
          </a:p>
          <a:p>
            <a:pPr marL="342900" lvl="0" indent="-342900" algn="just">
              <a:buFont typeface="Arial" pitchFamily="34" charset="0"/>
              <a:buChar char="•"/>
            </a:pPr>
            <a:endParaRPr lang="en-US" sz="1900" dirty="0">
              <a:solidFill>
                <a:srgbClr val="002060"/>
              </a:solidFill>
              <a:latin typeface="Times New Roman" pitchFamily="18" charset="0"/>
              <a:cs typeface="Times New Roman" pitchFamily="18" charset="0"/>
            </a:endParaRPr>
          </a:p>
          <a:p>
            <a:pPr marL="342900" indent="-342900">
              <a:buFont typeface="Arial" pitchFamily="34" charset="0"/>
              <a:buChar char="•"/>
            </a:pPr>
            <a:endParaRPr lang="en-US" sz="1900" dirty="0">
              <a:solidFill>
                <a:srgbClr val="002060"/>
              </a:solidFill>
              <a:latin typeface="Times New Roman" pitchFamily="18" charset="0"/>
              <a:cs typeface="Times New Roman" pitchFamily="18" charset="0"/>
            </a:endParaRPr>
          </a:p>
        </p:txBody>
      </p:sp>
      <p:sp>
        <p:nvSpPr>
          <p:cNvPr id="4" name="Rectangle 3"/>
          <p:cNvSpPr/>
          <p:nvPr/>
        </p:nvSpPr>
        <p:spPr>
          <a:xfrm>
            <a:off x="2133600" y="152399"/>
            <a:ext cx="7315200" cy="523220"/>
          </a:xfrm>
          <a:prstGeom prst="rect">
            <a:avLst/>
          </a:prstGeom>
        </p:spPr>
        <p:txBody>
          <a:bodyPr wrap="square">
            <a:spAutoFit/>
          </a:bodyPr>
          <a:lstStyle/>
          <a:p>
            <a:r>
              <a:rPr lang="en-US" sz="2800"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a:t>
            </a:r>
            <a:r>
              <a:rPr lang="en-US" sz="2800" dirty="0" err="1"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Interfeţele</a:t>
            </a:r>
            <a:r>
              <a:rPr lang="en-US" sz="2800"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800"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800" dirty="0" err="1">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utilizator</a:t>
            </a:r>
            <a:r>
              <a:rPr lang="en-US" sz="2800"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(User Interfaces = UI)</a:t>
            </a:r>
          </a:p>
        </p:txBody>
      </p:sp>
      <p:sp>
        <p:nvSpPr>
          <p:cNvPr id="5" name="Slide Number Placeholder 4"/>
          <p:cNvSpPr>
            <a:spLocks noGrp="1"/>
          </p:cNvSpPr>
          <p:nvPr>
            <p:ph type="sldNum" sz="quarter" idx="12"/>
          </p:nvPr>
        </p:nvSpPr>
        <p:spPr/>
        <p:txBody>
          <a:bodyPr/>
          <a:lstStyle/>
          <a:p>
            <a:fld id="{DC8EC915-A327-4D78-BCC4-F891DB082CED}" type="slidenum">
              <a:rPr lang="en-US" smtClean="0"/>
              <a:pPr/>
              <a:t>9</a:t>
            </a:fld>
            <a:endParaRPr lang="en-US"/>
          </a:p>
        </p:txBody>
      </p:sp>
    </p:spTree>
    <p:extLst>
      <p:ext uri="{BB962C8B-B14F-4D97-AF65-F5344CB8AC3E}">
        <p14:creationId xmlns:p14="http://schemas.microsoft.com/office/powerpoint/2010/main" xmlns="" val="265579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1987</TotalTime>
  <Words>2756</Words>
  <Application>Microsoft Office PowerPoint</Application>
  <PresentationFormat>Custom</PresentationFormat>
  <Paragraphs>208</Paragraphs>
  <Slides>37</Slides>
  <Notes>4</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Solstice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dc:creator>
  <cp:lastModifiedBy>monica</cp:lastModifiedBy>
  <cp:revision>40</cp:revision>
  <dcterms:created xsi:type="dcterms:W3CDTF">2012-04-21T16:42:24Z</dcterms:created>
  <dcterms:modified xsi:type="dcterms:W3CDTF">2020-04-29T15:51:41Z</dcterms:modified>
</cp:coreProperties>
</file>